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3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</p:sldMasterIdLst>
  <p:notesMasterIdLst>
    <p:notesMasterId r:id="rId79"/>
  </p:notesMasterIdLst>
  <p:handoutMasterIdLst>
    <p:handoutMasterId r:id="rId80"/>
  </p:handoutMasterIdLst>
  <p:sldIdLst>
    <p:sldId id="380" r:id="rId2"/>
    <p:sldId id="558" r:id="rId3"/>
    <p:sldId id="355" r:id="rId4"/>
    <p:sldId id="385" r:id="rId5"/>
    <p:sldId id="502" r:id="rId6"/>
    <p:sldId id="503" r:id="rId7"/>
    <p:sldId id="504" r:id="rId8"/>
    <p:sldId id="505" r:id="rId9"/>
    <p:sldId id="506" r:id="rId10"/>
    <p:sldId id="266" r:id="rId11"/>
    <p:sldId id="353" r:id="rId12"/>
    <p:sldId id="343" r:id="rId13"/>
    <p:sldId id="1093" r:id="rId14"/>
    <p:sldId id="347" r:id="rId15"/>
    <p:sldId id="349" r:id="rId16"/>
    <p:sldId id="350" r:id="rId17"/>
    <p:sldId id="559" r:id="rId18"/>
    <p:sldId id="507" r:id="rId19"/>
    <p:sldId id="508" r:id="rId20"/>
    <p:sldId id="509" r:id="rId21"/>
    <p:sldId id="552" r:id="rId22"/>
    <p:sldId id="510" r:id="rId23"/>
    <p:sldId id="1088" r:id="rId24"/>
    <p:sldId id="1094" r:id="rId25"/>
    <p:sldId id="545" r:id="rId26"/>
    <p:sldId id="546" r:id="rId27"/>
    <p:sldId id="514" r:id="rId28"/>
    <p:sldId id="515" r:id="rId29"/>
    <p:sldId id="542" r:id="rId30"/>
    <p:sldId id="544" r:id="rId31"/>
    <p:sldId id="553" r:id="rId32"/>
    <p:sldId id="547" r:id="rId33"/>
    <p:sldId id="560" r:id="rId34"/>
    <p:sldId id="443" r:id="rId35"/>
    <p:sldId id="369" r:id="rId36"/>
    <p:sldId id="445" r:id="rId37"/>
    <p:sldId id="446" r:id="rId38"/>
    <p:sldId id="511" r:id="rId39"/>
    <p:sldId id="512" r:id="rId40"/>
    <p:sldId id="557" r:id="rId41"/>
    <p:sldId id="539" r:id="rId42"/>
    <p:sldId id="1089" r:id="rId43"/>
    <p:sldId id="1090" r:id="rId44"/>
    <p:sldId id="519" r:id="rId45"/>
    <p:sldId id="516" r:id="rId46"/>
    <p:sldId id="517" r:id="rId47"/>
    <p:sldId id="518" r:id="rId48"/>
    <p:sldId id="520" r:id="rId49"/>
    <p:sldId id="548" r:id="rId50"/>
    <p:sldId id="561" r:id="rId51"/>
    <p:sldId id="521" r:id="rId52"/>
    <p:sldId id="550" r:id="rId53"/>
    <p:sldId id="562" r:id="rId54"/>
    <p:sldId id="1091" r:id="rId55"/>
    <p:sldId id="523" r:id="rId56"/>
    <p:sldId id="522" r:id="rId57"/>
    <p:sldId id="524" r:id="rId58"/>
    <p:sldId id="525" r:id="rId59"/>
    <p:sldId id="526" r:id="rId60"/>
    <p:sldId id="527" r:id="rId61"/>
    <p:sldId id="528" r:id="rId62"/>
    <p:sldId id="563" r:id="rId63"/>
    <p:sldId id="529" r:id="rId64"/>
    <p:sldId id="535" r:id="rId65"/>
    <p:sldId id="534" r:id="rId66"/>
    <p:sldId id="530" r:id="rId67"/>
    <p:sldId id="531" r:id="rId68"/>
    <p:sldId id="532" r:id="rId69"/>
    <p:sldId id="533" r:id="rId70"/>
    <p:sldId id="556" r:id="rId71"/>
    <p:sldId id="1092" r:id="rId72"/>
    <p:sldId id="555" r:id="rId73"/>
    <p:sldId id="551" r:id="rId74"/>
    <p:sldId id="536" r:id="rId75"/>
    <p:sldId id="549" r:id="rId76"/>
    <p:sldId id="554" r:id="rId77"/>
    <p:sldId id="537" r:id="rId78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FFFF00"/>
    <a:srgbClr val="FFCCFF"/>
    <a:srgbClr val="FF99CC"/>
    <a:srgbClr val="CCFFFF"/>
    <a:srgbClr val="FF0000"/>
    <a:srgbClr val="00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208" autoAdjust="0"/>
    <p:restoredTop sz="95038" autoAdjust="0"/>
  </p:normalViewPr>
  <p:slideViewPr>
    <p:cSldViewPr snapToGrid="0">
      <p:cViewPr varScale="1">
        <p:scale>
          <a:sx n="74" d="100"/>
          <a:sy n="74" d="100"/>
        </p:scale>
        <p:origin x="58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8" d="100"/>
        <a:sy n="158" d="100"/>
      </p:scale>
      <p:origin x="0" y="-424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60EC9-AA1B-47A0-BCD9-F0C884D514D1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B4E71D-64BB-4E2F-94B8-BD9ECD7AF8BE}">
      <dgm:prSet/>
      <dgm:spPr/>
      <dgm:t>
        <a:bodyPr/>
        <a:lstStyle/>
        <a:p>
          <a:r>
            <a:rPr lang="en-US" u="none" dirty="0"/>
            <a:t>Summary:</a:t>
          </a:r>
        </a:p>
      </dgm:t>
    </dgm:pt>
    <dgm:pt modelId="{777BEFFA-B9A8-490A-A89A-29DC1A926926}" type="parTrans" cxnId="{1E725041-1CDF-4EB9-B704-315F81AB1E3C}">
      <dgm:prSet/>
      <dgm:spPr/>
      <dgm:t>
        <a:bodyPr/>
        <a:lstStyle/>
        <a:p>
          <a:endParaRPr lang="en-US"/>
        </a:p>
      </dgm:t>
    </dgm:pt>
    <dgm:pt modelId="{DE5070CD-1E06-478B-A75D-46A2791BD542}" type="sibTrans" cxnId="{1E725041-1CDF-4EB9-B704-315F81AB1E3C}">
      <dgm:prSet/>
      <dgm:spPr/>
      <dgm:t>
        <a:bodyPr/>
        <a:lstStyle/>
        <a:p>
          <a:endParaRPr lang="en-US"/>
        </a:p>
      </dgm:t>
    </dgm:pt>
    <dgm:pt modelId="{F709E633-A3E4-42F8-97F7-8509CB5DB9E5}">
      <dgm:prSet/>
      <dgm:spPr/>
      <dgm:t>
        <a:bodyPr/>
        <a:lstStyle/>
        <a:p>
          <a:r>
            <a:rPr lang="en-US" dirty="0"/>
            <a:t>Layer 2 addressing</a:t>
          </a:r>
        </a:p>
      </dgm:t>
    </dgm:pt>
    <dgm:pt modelId="{ECA8A23F-B7B5-45E6-87D0-DFBAC5864A23}" type="parTrans" cxnId="{AC457434-8BFC-4CCE-B9D1-5A4A51C9D580}">
      <dgm:prSet/>
      <dgm:spPr/>
      <dgm:t>
        <a:bodyPr/>
        <a:lstStyle/>
        <a:p>
          <a:endParaRPr lang="en-US"/>
        </a:p>
      </dgm:t>
    </dgm:pt>
    <dgm:pt modelId="{C0E98F61-8519-417B-9BB9-36B3A8E6C81B}" type="sibTrans" cxnId="{AC457434-8BFC-4CCE-B9D1-5A4A51C9D580}">
      <dgm:prSet/>
      <dgm:spPr/>
      <dgm:t>
        <a:bodyPr/>
        <a:lstStyle/>
        <a:p>
          <a:endParaRPr lang="en-US"/>
        </a:p>
      </dgm:t>
    </dgm:pt>
    <dgm:pt modelId="{393DC210-5092-45BE-B654-39CD9851E8D6}">
      <dgm:prSet/>
      <dgm:spPr/>
      <dgm:t>
        <a:bodyPr/>
        <a:lstStyle/>
        <a:p>
          <a:r>
            <a:rPr lang="en-US"/>
            <a:t>Layer 2 General Security Issues</a:t>
          </a:r>
        </a:p>
      </dgm:t>
    </dgm:pt>
    <dgm:pt modelId="{A040DF99-D9FB-4DA9-AFB6-B93270D092A0}" type="parTrans" cxnId="{F2A7A368-D0C7-49FE-AE22-0363DB1CF9B7}">
      <dgm:prSet/>
      <dgm:spPr/>
      <dgm:t>
        <a:bodyPr/>
        <a:lstStyle/>
        <a:p>
          <a:endParaRPr lang="en-US"/>
        </a:p>
      </dgm:t>
    </dgm:pt>
    <dgm:pt modelId="{3AF91248-13A1-4A1C-AB3C-A8491CDA15FE}" type="sibTrans" cxnId="{F2A7A368-D0C7-49FE-AE22-0363DB1CF9B7}">
      <dgm:prSet/>
      <dgm:spPr/>
      <dgm:t>
        <a:bodyPr/>
        <a:lstStyle/>
        <a:p>
          <a:endParaRPr lang="en-US"/>
        </a:p>
      </dgm:t>
    </dgm:pt>
    <dgm:pt modelId="{B2606858-0DB2-4006-8FFA-3D0FC8D2F3CA}">
      <dgm:prSet/>
      <dgm:spPr/>
      <dgm:t>
        <a:bodyPr/>
        <a:lstStyle/>
        <a:p>
          <a:r>
            <a:rPr lang="en-US" dirty="0"/>
            <a:t>Wired L2 Security issues (802.3)</a:t>
          </a:r>
        </a:p>
      </dgm:t>
    </dgm:pt>
    <dgm:pt modelId="{8B38D39C-8AD9-49B7-BBE4-FEAE8787E216}" type="parTrans" cxnId="{093FAAAF-E1FE-46DA-A015-E307456985BD}">
      <dgm:prSet/>
      <dgm:spPr/>
      <dgm:t>
        <a:bodyPr/>
        <a:lstStyle/>
        <a:p>
          <a:endParaRPr lang="en-US"/>
        </a:p>
      </dgm:t>
    </dgm:pt>
    <dgm:pt modelId="{90AC162E-8F41-46E8-BF56-49178FD2607F}" type="sibTrans" cxnId="{093FAAAF-E1FE-46DA-A015-E307456985BD}">
      <dgm:prSet/>
      <dgm:spPr/>
      <dgm:t>
        <a:bodyPr/>
        <a:lstStyle/>
        <a:p>
          <a:endParaRPr lang="en-US"/>
        </a:p>
      </dgm:t>
    </dgm:pt>
    <dgm:pt modelId="{6F9F7BAA-87F2-44E3-B582-8B1572B46236}">
      <dgm:prSet/>
      <dgm:spPr/>
      <dgm:t>
        <a:bodyPr/>
        <a:lstStyle/>
        <a:p>
          <a:r>
            <a:rPr lang="en-US" dirty="0"/>
            <a:t>Wireless L2 Security issues (802.11)</a:t>
          </a:r>
        </a:p>
      </dgm:t>
    </dgm:pt>
    <dgm:pt modelId="{C1E63ACC-06A4-4AD8-8923-71647EFB19C8}" type="parTrans" cxnId="{3417A63B-DC62-48CB-81E6-3398E070BD5C}">
      <dgm:prSet/>
      <dgm:spPr/>
      <dgm:t>
        <a:bodyPr/>
        <a:lstStyle/>
        <a:p>
          <a:endParaRPr lang="en-US"/>
        </a:p>
      </dgm:t>
    </dgm:pt>
    <dgm:pt modelId="{D6515645-63A6-4D5A-B922-5B441FE95096}" type="sibTrans" cxnId="{3417A63B-DC62-48CB-81E6-3398E070BD5C}">
      <dgm:prSet/>
      <dgm:spPr/>
      <dgm:t>
        <a:bodyPr/>
        <a:lstStyle/>
        <a:p>
          <a:endParaRPr lang="en-US"/>
        </a:p>
      </dgm:t>
    </dgm:pt>
    <dgm:pt modelId="{8ED445BC-BDF2-4CE2-9126-E45D0B533942}">
      <dgm:prSet/>
      <dgm:spPr/>
      <dgm:t>
        <a:bodyPr/>
        <a:lstStyle/>
        <a:p>
          <a:r>
            <a:rPr lang="en-US" dirty="0"/>
            <a:t>Layer 2 protocol recap</a:t>
          </a:r>
          <a:endParaRPr lang="en-US" b="1" i="0" dirty="0"/>
        </a:p>
      </dgm:t>
    </dgm:pt>
    <dgm:pt modelId="{6CECFD98-7E77-4CAF-ADC7-3F42872788F2}" type="parTrans" cxnId="{C78A4444-750B-49A9-950F-1A02140D16AF}">
      <dgm:prSet/>
      <dgm:spPr/>
      <dgm:t>
        <a:bodyPr/>
        <a:lstStyle/>
        <a:p>
          <a:endParaRPr lang="it-IT"/>
        </a:p>
      </dgm:t>
    </dgm:pt>
    <dgm:pt modelId="{A336153D-4AF3-45EA-B926-16DC0186FE36}" type="sibTrans" cxnId="{C78A4444-750B-49A9-950F-1A02140D16AF}">
      <dgm:prSet/>
      <dgm:spPr/>
      <dgm:t>
        <a:bodyPr/>
        <a:lstStyle/>
        <a:p>
          <a:endParaRPr lang="it-IT"/>
        </a:p>
      </dgm:t>
    </dgm:pt>
    <dgm:pt modelId="{B218A155-AD80-4EF0-AC7D-72D4064C0008}" type="pres">
      <dgm:prSet presAssocID="{7A360EC9-AA1B-47A0-BCD9-F0C884D514D1}" presName="linear" presStyleCnt="0">
        <dgm:presLayoutVars>
          <dgm:animLvl val="lvl"/>
          <dgm:resizeHandles val="exact"/>
        </dgm:presLayoutVars>
      </dgm:prSet>
      <dgm:spPr/>
    </dgm:pt>
    <dgm:pt modelId="{EBD07AB7-FEC8-4B66-9D65-0172C7170C62}" type="pres">
      <dgm:prSet presAssocID="{03B4E71D-64BB-4E2F-94B8-BD9ECD7AF8B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9776A70-B999-49B5-99F0-438C2C9CA5EC}" type="pres">
      <dgm:prSet presAssocID="{03B4E71D-64BB-4E2F-94B8-BD9ECD7AF8BE}" presName="childText" presStyleLbl="revTx" presStyleIdx="0" presStyleCnt="1" custLinFactNeighborY="14437">
        <dgm:presLayoutVars>
          <dgm:bulletEnabled val="1"/>
        </dgm:presLayoutVars>
      </dgm:prSet>
      <dgm:spPr/>
    </dgm:pt>
  </dgm:ptLst>
  <dgm:cxnLst>
    <dgm:cxn modelId="{3EBD9E04-18F7-4CAE-A365-F89129538D91}" type="presOf" srcId="{F709E633-A3E4-42F8-97F7-8509CB5DB9E5}" destId="{69776A70-B999-49B5-99F0-438C2C9CA5EC}" srcOrd="0" destOrd="1" presId="urn:microsoft.com/office/officeart/2005/8/layout/vList2"/>
    <dgm:cxn modelId="{AC457434-8BFC-4CCE-B9D1-5A4A51C9D580}" srcId="{03B4E71D-64BB-4E2F-94B8-BD9ECD7AF8BE}" destId="{F709E633-A3E4-42F8-97F7-8509CB5DB9E5}" srcOrd="1" destOrd="0" parTransId="{ECA8A23F-B7B5-45E6-87D0-DFBAC5864A23}" sibTransId="{C0E98F61-8519-417B-9BB9-36B3A8E6C81B}"/>
    <dgm:cxn modelId="{3417A63B-DC62-48CB-81E6-3398E070BD5C}" srcId="{03B4E71D-64BB-4E2F-94B8-BD9ECD7AF8BE}" destId="{6F9F7BAA-87F2-44E3-B582-8B1572B46236}" srcOrd="4" destOrd="0" parTransId="{C1E63ACC-06A4-4AD8-8923-71647EFB19C8}" sibTransId="{D6515645-63A6-4D5A-B922-5B441FE95096}"/>
    <dgm:cxn modelId="{1E725041-1CDF-4EB9-B704-315F81AB1E3C}" srcId="{7A360EC9-AA1B-47A0-BCD9-F0C884D514D1}" destId="{03B4E71D-64BB-4E2F-94B8-BD9ECD7AF8BE}" srcOrd="0" destOrd="0" parTransId="{777BEFFA-B9A8-490A-A89A-29DC1A926926}" sibTransId="{DE5070CD-1E06-478B-A75D-46A2791BD542}"/>
    <dgm:cxn modelId="{C78A4444-750B-49A9-950F-1A02140D16AF}" srcId="{03B4E71D-64BB-4E2F-94B8-BD9ECD7AF8BE}" destId="{8ED445BC-BDF2-4CE2-9126-E45D0B533942}" srcOrd="0" destOrd="0" parTransId="{6CECFD98-7E77-4CAF-ADC7-3F42872788F2}" sibTransId="{A336153D-4AF3-45EA-B926-16DC0186FE36}"/>
    <dgm:cxn modelId="{F2A7A368-D0C7-49FE-AE22-0363DB1CF9B7}" srcId="{03B4E71D-64BB-4E2F-94B8-BD9ECD7AF8BE}" destId="{393DC210-5092-45BE-B654-39CD9851E8D6}" srcOrd="2" destOrd="0" parTransId="{A040DF99-D9FB-4DA9-AFB6-B93270D092A0}" sibTransId="{3AF91248-13A1-4A1C-AB3C-A8491CDA15FE}"/>
    <dgm:cxn modelId="{0138AA73-BFA4-4E25-A8DC-ED728997567F}" type="presOf" srcId="{8ED445BC-BDF2-4CE2-9126-E45D0B533942}" destId="{69776A70-B999-49B5-99F0-438C2C9CA5EC}" srcOrd="0" destOrd="0" presId="urn:microsoft.com/office/officeart/2005/8/layout/vList2"/>
    <dgm:cxn modelId="{C793C756-ED78-4810-8759-CFDDAD21183F}" type="presOf" srcId="{B2606858-0DB2-4006-8FFA-3D0FC8D2F3CA}" destId="{69776A70-B999-49B5-99F0-438C2C9CA5EC}" srcOrd="0" destOrd="3" presId="urn:microsoft.com/office/officeart/2005/8/layout/vList2"/>
    <dgm:cxn modelId="{08B22477-5F3E-4318-BF53-52C2C1858D72}" type="presOf" srcId="{03B4E71D-64BB-4E2F-94B8-BD9ECD7AF8BE}" destId="{EBD07AB7-FEC8-4B66-9D65-0172C7170C62}" srcOrd="0" destOrd="0" presId="urn:microsoft.com/office/officeart/2005/8/layout/vList2"/>
    <dgm:cxn modelId="{005D9758-0788-4039-81A3-ECAED7D69601}" type="presOf" srcId="{7A360EC9-AA1B-47A0-BCD9-F0C884D514D1}" destId="{B218A155-AD80-4EF0-AC7D-72D4064C0008}" srcOrd="0" destOrd="0" presId="urn:microsoft.com/office/officeart/2005/8/layout/vList2"/>
    <dgm:cxn modelId="{AD746B80-5F3C-411D-AE94-C1364511CF28}" type="presOf" srcId="{393DC210-5092-45BE-B654-39CD9851E8D6}" destId="{69776A70-B999-49B5-99F0-438C2C9CA5EC}" srcOrd="0" destOrd="2" presId="urn:microsoft.com/office/officeart/2005/8/layout/vList2"/>
    <dgm:cxn modelId="{093FAAAF-E1FE-46DA-A015-E307456985BD}" srcId="{03B4E71D-64BB-4E2F-94B8-BD9ECD7AF8BE}" destId="{B2606858-0DB2-4006-8FFA-3D0FC8D2F3CA}" srcOrd="3" destOrd="0" parTransId="{8B38D39C-8AD9-49B7-BBE4-FEAE8787E216}" sibTransId="{90AC162E-8F41-46E8-BF56-49178FD2607F}"/>
    <dgm:cxn modelId="{DA653FF3-7C3D-4369-BEC7-A6B6CD1AFB30}" type="presOf" srcId="{6F9F7BAA-87F2-44E3-B582-8B1572B46236}" destId="{69776A70-B999-49B5-99F0-438C2C9CA5EC}" srcOrd="0" destOrd="4" presId="urn:microsoft.com/office/officeart/2005/8/layout/vList2"/>
    <dgm:cxn modelId="{8761F32B-F1E8-4C98-8E69-3A9624780596}" type="presParOf" srcId="{B218A155-AD80-4EF0-AC7D-72D4064C0008}" destId="{EBD07AB7-FEC8-4B66-9D65-0172C7170C62}" srcOrd="0" destOrd="0" presId="urn:microsoft.com/office/officeart/2005/8/layout/vList2"/>
    <dgm:cxn modelId="{F1F585F0-EE6B-4DFA-A66C-189A0CE3D3A6}" type="presParOf" srcId="{B218A155-AD80-4EF0-AC7D-72D4064C0008}" destId="{69776A70-B999-49B5-99F0-438C2C9CA5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5EDDE0-0BB9-4FAA-AF6C-69C0A501F97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A4BC1FE-7C3C-4476-B4FC-F61BA7DD398A}">
      <dgm:prSet custT="1"/>
      <dgm:spPr/>
      <dgm:t>
        <a:bodyPr/>
        <a:lstStyle/>
        <a:p>
          <a:pPr rtl="0"/>
          <a:r>
            <a:rPr lang="it-IT" sz="1400" dirty="0" err="1"/>
            <a:t>Each</a:t>
          </a:r>
          <a:r>
            <a:rPr lang="it-IT" sz="1400" dirty="0"/>
            <a:t> </a:t>
          </a:r>
          <a:r>
            <a:rPr lang="it-IT" sz="1400" dirty="0" err="1"/>
            <a:t>level</a:t>
          </a:r>
          <a:r>
            <a:rPr lang="it-IT" sz="1400" dirty="0"/>
            <a:t> </a:t>
          </a:r>
          <a:r>
            <a:rPr lang="it-IT" sz="1400" dirty="0" err="1"/>
            <a:t>has</a:t>
          </a:r>
          <a:r>
            <a:rPr lang="it-IT" sz="1400" dirty="0"/>
            <a:t> </a:t>
          </a:r>
          <a:r>
            <a:rPr lang="it-IT" sz="1400" dirty="0" err="1"/>
            <a:t>its</a:t>
          </a:r>
          <a:r>
            <a:rPr lang="it-IT" sz="1400" dirty="0"/>
            <a:t> </a:t>
          </a:r>
          <a:r>
            <a:rPr lang="it-IT" sz="1400" dirty="0" err="1"/>
            <a:t>own</a:t>
          </a:r>
          <a:r>
            <a:rPr lang="it-IT" sz="1400" dirty="0"/>
            <a:t> </a:t>
          </a:r>
          <a:r>
            <a:rPr lang="it-IT" sz="1400" b="1" dirty="0"/>
            <a:t>packet data </a:t>
          </a:r>
          <a:r>
            <a:rPr lang="it-IT" sz="1400" b="1" dirty="0" err="1"/>
            <a:t>unit</a:t>
          </a:r>
          <a:r>
            <a:rPr lang="it-IT" sz="1400" b="1" dirty="0"/>
            <a:t> format (PDU format)</a:t>
          </a:r>
          <a:br>
            <a:rPr lang="it-IT" sz="1400" b="1" dirty="0"/>
          </a:br>
          <a:r>
            <a:rPr lang="it-IT" sz="1800" b="1" dirty="0"/>
            <a:t>M1, M2, MR</a:t>
          </a:r>
          <a:r>
            <a:rPr lang="it-IT" sz="1800" b="1" baseline="-25000" dirty="0"/>
            <a:t>1</a:t>
          </a:r>
          <a:r>
            <a:rPr lang="it-IT" sz="1800" b="1" baseline="0" dirty="0"/>
            <a:t>, MR</a:t>
          </a:r>
          <a:r>
            <a:rPr lang="it-IT" sz="1800" b="1" baseline="-25000" dirty="0"/>
            <a:t>2</a:t>
          </a:r>
          <a:r>
            <a:rPr lang="it-IT" sz="1800" b="1" dirty="0"/>
            <a:t> = MAC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I1,I2,IR</a:t>
          </a:r>
          <a:r>
            <a:rPr lang="it-IT" sz="1800" b="1" baseline="-25000" dirty="0"/>
            <a:t>1</a:t>
          </a:r>
          <a:r>
            <a:rPr lang="it-IT" sz="1800" b="1" dirty="0"/>
            <a:t>,IR</a:t>
          </a:r>
          <a:r>
            <a:rPr lang="it-IT" sz="1800" b="1" baseline="-25000" dirty="0"/>
            <a:t>2</a:t>
          </a:r>
          <a:r>
            <a:rPr lang="it-IT" sz="1800" b="1" dirty="0"/>
            <a:t> = IP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PA,PB = Port </a:t>
          </a:r>
          <a:r>
            <a:rPr lang="it-IT" sz="1800" b="1" dirty="0" err="1"/>
            <a:t>numbers</a:t>
          </a:r>
          <a:endParaRPr lang="it-IT" sz="1800" b="1" dirty="0"/>
        </a:p>
      </dgm:t>
    </dgm:pt>
    <dgm:pt modelId="{8A1540BB-AE87-412A-9A38-5B1F9EF526AE}" type="parTrans" cxnId="{84F2C677-E1D1-454F-9E5E-18FE06E1464F}">
      <dgm:prSet/>
      <dgm:spPr/>
      <dgm:t>
        <a:bodyPr/>
        <a:lstStyle/>
        <a:p>
          <a:endParaRPr lang="it-IT"/>
        </a:p>
      </dgm:t>
    </dgm:pt>
    <dgm:pt modelId="{9A166532-E7CA-4246-A0A5-7A5552B5B5F0}" type="sibTrans" cxnId="{84F2C677-E1D1-454F-9E5E-18FE06E1464F}">
      <dgm:prSet/>
      <dgm:spPr/>
      <dgm:t>
        <a:bodyPr/>
        <a:lstStyle/>
        <a:p>
          <a:endParaRPr lang="it-IT"/>
        </a:p>
      </dgm:t>
    </dgm:pt>
    <dgm:pt modelId="{E652265E-022D-402F-863F-9E07DAFC23FA}" type="pres">
      <dgm:prSet presAssocID="{E25EDDE0-0BB9-4FAA-AF6C-69C0A501F971}" presName="linear" presStyleCnt="0">
        <dgm:presLayoutVars>
          <dgm:animLvl val="lvl"/>
          <dgm:resizeHandles val="exact"/>
        </dgm:presLayoutVars>
      </dgm:prSet>
      <dgm:spPr/>
    </dgm:pt>
    <dgm:pt modelId="{BD51C70D-8A6F-4F2D-A15B-2A9AC57B3EF6}" type="pres">
      <dgm:prSet presAssocID="{EA4BC1FE-7C3C-4476-B4FC-F61BA7DD398A}" presName="parentText" presStyleLbl="node1" presStyleIdx="0" presStyleCnt="1" custLinFactNeighborY="-64727">
        <dgm:presLayoutVars>
          <dgm:chMax val="0"/>
          <dgm:bulletEnabled val="1"/>
        </dgm:presLayoutVars>
      </dgm:prSet>
      <dgm:spPr/>
    </dgm:pt>
  </dgm:ptLst>
  <dgm:cxnLst>
    <dgm:cxn modelId="{2CE0E62C-4297-40D6-BFCA-83A88CDF0E62}" type="presOf" srcId="{E25EDDE0-0BB9-4FAA-AF6C-69C0A501F971}" destId="{E652265E-022D-402F-863F-9E07DAFC23FA}" srcOrd="0" destOrd="0" presId="urn:microsoft.com/office/officeart/2005/8/layout/vList2"/>
    <dgm:cxn modelId="{84F2C677-E1D1-454F-9E5E-18FE06E1464F}" srcId="{E25EDDE0-0BB9-4FAA-AF6C-69C0A501F971}" destId="{EA4BC1FE-7C3C-4476-B4FC-F61BA7DD398A}" srcOrd="0" destOrd="0" parTransId="{8A1540BB-AE87-412A-9A38-5B1F9EF526AE}" sibTransId="{9A166532-E7CA-4246-A0A5-7A5552B5B5F0}"/>
    <dgm:cxn modelId="{886CCCE4-B501-493B-9F02-5806DEAB4F94}" type="presOf" srcId="{EA4BC1FE-7C3C-4476-B4FC-F61BA7DD398A}" destId="{BD51C70D-8A6F-4F2D-A15B-2A9AC57B3EF6}" srcOrd="0" destOrd="0" presId="urn:microsoft.com/office/officeart/2005/8/layout/vList2"/>
    <dgm:cxn modelId="{045B23BE-2730-465B-8138-D2C87E0C0F8F}" type="presParOf" srcId="{E652265E-022D-402F-863F-9E07DAFC23FA}" destId="{BD51C70D-8A6F-4F2D-A15B-2A9AC57B3E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07AB7-FEC8-4B66-9D65-0172C7170C62}">
      <dsp:nvSpPr>
        <dsp:cNvPr id="0" name=""/>
        <dsp:cNvSpPr/>
      </dsp:nvSpPr>
      <dsp:spPr>
        <a:xfrm>
          <a:off x="0" y="85261"/>
          <a:ext cx="5393361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u="none" kern="1200" dirty="0"/>
            <a:t>Summary:</a:t>
          </a:r>
        </a:p>
      </dsp:txBody>
      <dsp:txXfrm>
        <a:off x="43321" y="128582"/>
        <a:ext cx="5306719" cy="800803"/>
      </dsp:txXfrm>
    </dsp:sp>
    <dsp:sp modelId="{69776A70-B999-49B5-99F0-438C2C9CA5EC}">
      <dsp:nvSpPr>
        <dsp:cNvPr id="0" name=""/>
        <dsp:cNvSpPr/>
      </dsp:nvSpPr>
      <dsp:spPr>
        <a:xfrm>
          <a:off x="0" y="1057968"/>
          <a:ext cx="5393361" cy="3293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39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Layer 2 protocol recap</a:t>
          </a:r>
          <a:endParaRPr lang="en-US" sz="2900" b="1" i="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Layer 2 addressing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Layer 2 General Security Issues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Wired L2 Security issues (802.3)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Wireless L2 Security issues (802.11)</a:t>
          </a:r>
        </a:p>
      </dsp:txBody>
      <dsp:txXfrm>
        <a:off x="0" y="1057968"/>
        <a:ext cx="5393361" cy="3293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1C70D-8A6F-4F2D-A15B-2A9AC57B3EF6}">
      <dsp:nvSpPr>
        <dsp:cNvPr id="0" name=""/>
        <dsp:cNvSpPr/>
      </dsp:nvSpPr>
      <dsp:spPr>
        <a:xfrm>
          <a:off x="0" y="0"/>
          <a:ext cx="4903691" cy="11003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level</a:t>
          </a:r>
          <a:r>
            <a:rPr lang="it-IT" sz="1400" kern="1200" dirty="0"/>
            <a:t> </a:t>
          </a:r>
          <a:r>
            <a:rPr lang="it-IT" sz="1400" kern="1200" dirty="0" err="1"/>
            <a:t>has</a:t>
          </a:r>
          <a:r>
            <a:rPr lang="it-IT" sz="1400" kern="1200" dirty="0"/>
            <a:t> </a:t>
          </a:r>
          <a:r>
            <a:rPr lang="it-IT" sz="1400" kern="1200" dirty="0" err="1"/>
            <a:t>its</a:t>
          </a:r>
          <a:r>
            <a:rPr lang="it-IT" sz="1400" kern="1200" dirty="0"/>
            <a:t> </a:t>
          </a:r>
          <a:r>
            <a:rPr lang="it-IT" sz="1400" kern="1200" dirty="0" err="1"/>
            <a:t>own</a:t>
          </a:r>
          <a:r>
            <a:rPr lang="it-IT" sz="1400" kern="1200" dirty="0"/>
            <a:t> </a:t>
          </a:r>
          <a:r>
            <a:rPr lang="it-IT" sz="1400" b="1" kern="1200" dirty="0"/>
            <a:t>packet data </a:t>
          </a:r>
          <a:r>
            <a:rPr lang="it-IT" sz="1400" b="1" kern="1200" dirty="0" err="1"/>
            <a:t>unit</a:t>
          </a:r>
          <a:r>
            <a:rPr lang="it-IT" sz="1400" b="1" kern="1200" dirty="0"/>
            <a:t> format (PDU format)</a:t>
          </a:r>
          <a:br>
            <a:rPr lang="it-IT" sz="1400" b="1" kern="1200" dirty="0"/>
          </a:br>
          <a:r>
            <a:rPr lang="it-IT" sz="1800" b="1" kern="1200" dirty="0"/>
            <a:t>M1, M2, MR</a:t>
          </a:r>
          <a:r>
            <a:rPr lang="it-IT" sz="1800" b="1" kern="1200" baseline="-25000" dirty="0"/>
            <a:t>1</a:t>
          </a:r>
          <a:r>
            <a:rPr lang="it-IT" sz="1800" b="1" kern="1200" baseline="0" dirty="0"/>
            <a:t>, MR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MAC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I1,I2,IR</a:t>
          </a:r>
          <a:r>
            <a:rPr lang="it-IT" sz="1800" b="1" kern="1200" baseline="-25000" dirty="0"/>
            <a:t>1</a:t>
          </a:r>
          <a:r>
            <a:rPr lang="it-IT" sz="1800" b="1" kern="1200" dirty="0"/>
            <a:t>,IR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IP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PA,PB = Port </a:t>
          </a:r>
          <a:r>
            <a:rPr lang="it-IT" sz="1800" b="1" kern="1200" dirty="0" err="1"/>
            <a:t>numbers</a:t>
          </a:r>
          <a:endParaRPr lang="it-IT" sz="1800" b="1" kern="1200" dirty="0"/>
        </a:p>
      </dsp:txBody>
      <dsp:txXfrm>
        <a:off x="53712" y="53712"/>
        <a:ext cx="4796267" cy="992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fld id="{854E7AF2-85B3-4992-A637-714FED42A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11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1-02-22T10:20:22.6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16764 3872 0,'0'0'0,"0"0"0,0 0 16,0 0-16,0 0 16,-5 30-1,2-21-15,1 6 16,-1 0-16,1 0 16,2-1-16,0 1 15,0-5 1,0 5-16,2 0 15,3-1-15,3 6 16,4 5 0,8 4-16,9-4 15,10 4 1,13 1-16,2-1 16,-2-4-16,-8-5 15,-7-6 1,-7 1-16,-6 0 15,1-5-15,-1 4 16,6-4 0,4 0-16,11 5 15,6 0-15,1-1 16,0 1 0,-6 0-16,-6-5 15,-6 0 1,-7-6-16,-5 6 15,0-5-15,1 0 16,1 0 0,6 0-16,4 0 15,3 0-15,2-5 16,3 5 0,0-5-16,-3 0 15,-4 0-15,-3 0 16,-5 0-1,-3 0-15,3 0 16,3 0-16,2 0 16,7 0-1,8 0-15,2 0 16,3 0 0,-5 0-16,-3 0 15,-7 0-15,-5 0 16,-3 0-1,-4 0-15,0 5 16,2-5-16,7 5 16,5 4-1,8-4-15,5 5 16,2 0-16,-5 0 16,-5-5-1,-4 5-15,-8-5 16,-3 4-16,1 1 15,-1 0 1,3 5-16,5-5 16,5 4-1,5 1-15,2 0 16,0 0-16,-5-5 16,-4 4-1,-6-4-15,-4 5 16,-3-5-16,0 4 15,5 6 1,7 0-16,8 4 16,9 6-1,6-1-15,-5 1 16,-6 0-16,-7-6 16,-7 6-1,-2-1-15,-1 6 16,3-1-16,7 0 15,6 6 1,6 4-16,1-5 16,-1 6-16,-6-6 15,-4 5 1,-9-4-16,0 4 16,2 0-16,8 6 15,5-1 1,7 5-16,-3-5 15,-4 0 1,-5 0-16,-8-4 16,-7-6-16,-2 5 15,-3-4-15,-3 4 16,3 0 0,5 1-16,3 9 15,4 0 1,3-5-16,-3 5 15,-4-10-15,-1 1 16,-4-1 0,-3 0-16,-3 1 15,-2-1-15,-2 5 16,-3 0 0,-2 3-16,0 0 15,0-6-15,-5-1 16,-1-1-1,-1 3-15,-1-1 16,0 3-16,-2 6 16,0-4-1,0-2-15,-2 1 16,-1 1 0,1 3-16,-1 3 15,1 5-15,-3-3 16,0-3-1,0-2-15,0 3 16,0 2 0,-3 5-16,3 2 15,0 1-15,-2-3 16,-1-5 0,1 0-16,-1 2 15,1 3-15,-1 3 16,1-1-1,-1-2-15,1 0 16,-1 2-16,1 3 16,0 5-1,-1 0-15,3 0 16,0 2-16,0 5 16,-2 3-1,-1-1-15,1 1 16,-1-3-16,-2 0 15,0 1 1,1 1-16,1-4 16,-2 0-16,0-1 15,0 3 1,0 3-16,-2 2 16,2 0-1,0-2-15,0 2 16,-2-2-16,-1-1 15,1-4 1,0-3-16,-1 1 16,1-1-16,0 0 15,2-2 1,0 0-16,2-1 16,1 4-16,2-3 15,0 2 1,2-2-16,1-1 15,-3 6 1,0-3-16,0-2 16,0 0-16,-3-3 15,1 1 1,2-3-16,-3-1 16,1 4-16,-1-1 15,1-4 1,0-4-16,2 1 15,0 0-15,2 0 16,0 0 0,1-2-16,2-1 15,2-2-15,1 0 16,-1 5 0,3 0-16,0 0 15,-1-2 1,1-3-16,-2-3 15,2 1-15,-1 2 16,1 3 0,0-3-16,0-3 15,2-2-15,0 0 16,3 0 0,5 6-16,7 1 15,2-2-15,8-2 16,0-11-1,3-4-15,-3-7 16,-1-3-16,-4-5 16,-2-5-1,-5-5-15,-6-5 16,-2-4 0,1-3-16,-4-3 15,1-2-15,2-2 16,3-3-1,2-5-15,5-2 16,0-6-16,3-6 16,-1-8-1,1-5-15,-3-5 16,-2-5-16,-3 1 16,-3-1-1,1-2-15,0-5 16,-3-6-16,0-3 15,-2-4 1,-3 1-16,0-1 16,-2-2-16,0-4 15,0-4 1,0 1-16,0 5 16,-3-1-1,3-4-15,0-8 16,0 1-16,-3-1 15,0 1 1,1-4-16,-3-1 16,2-3-16,0 0 15,-2 5 1,0-3-16,0-4 16,0 2-16,0 5 15,0-3 1,0 1-16,0-6 15,0 3 1,-3 2-16,1-2 16,-1 0-16,-2 0 15,3 0 1,-3 0-16,0-2 16,-3-3-16,1 0 15,-1 0 1,1 0-16,-1-2 15,3-1-15,-2 1 16,-1 0 0,3-1-16,0-2 15,3 3-15,-3 2 16,2 0 0,1 0-16,-1 0 15,1 0 1,2 0-16,-3-2 15,0-3-15,3 3 16,-2-6 0,-1 1-16,1 0 15,-1 4-15,-2 3 16,0-5 0,-2-4-16,-1 1 15,1 1-15,-1 0 16,-2-1-1,3 6-15,-3 5 16,3-1-16,-1 1 16,1-1-1,-1 8-15,1 2 16,-1 1 0,-2-6-16,0 1 15,1-3-15,-4 0 16,-2-3-1,0-4-15,-2 2 16,-3 2-16,-2-4 16,-2-1-1,-6 1-15,-5 0 16,-4-1-16,-10 1 16,-3-1-1,-2 6-15,0 4 16,-1 1-1,4 4-15,-1 5 16,-2 6-16,-5 4 16,-3 10-1,-4 5-15,-1-5 16,1 4-16,4 1 16,0 5-1,1 10-15,-6-1 16,-4 6-16,-5 0 15,-1 4 1,-4-4-16,0 4 16,-8-4-16,-4-6 15,-3 1 1,4-5-16,4 4 16,4 6-1,0 4-15,1 1 16,-1 4-16,3 6 15,-1 4 1,1 0-16,0 0 16,0 1-16,-1-1 15,1 5 1,2-5-16,-2 0 16,-3 1-16,-2-1 15,2-5 1,3 1-16,5-1 15,0 0-15,-1-4 16,-4 4 0,0-5-16,4 1 15,6 4 1,4 0-16,3 1 16,0 4-16,-2 0 15,-1 0 1,1 6-16,-1-6 15,1 5-15,-1-5 16,-2 5 0,3-4-16,2 4 15,2 0-15,1 5 16,2-5 0,4 5-16,1 0 15,3 5 1,-1-5-16,0 5 15,-2-5-15,-3 1 16,1 4 0,1-5-16,4 5 15,1-5-15,1 5 16,0 0 0,2 0-16,0 5 15,5-5-15,0 5 16,0-1-1,3 1-15,0 5 16,2-5-16,5 5 16,0-5-1,2 5-15,3 0 16,0-1 0,2 6-16,0 0 15,3 0-15,2 4 16,3 6-16,2-5 15,0 4 1,5-4-16,1 0 16,1-1-1,1 1-15,2 0 16,0-1-16,2 1 16,1 0-1,-1-6-15,3 6 16,0-5-16,0 0 15,2-1 1,0 6-16,3-5 16,3 0-16,4 4 15,7 1 1,13 5-16,17 4 16,18 10-1,26 6-15,25 9 16,30 10-16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6" max="3644" units="cm"/>
          <inkml:channel name="Y" type="integer" max="3600" units="cm"/>
          <inkml:channel name="T" type="integer" max="2.14748E9" units="dev"/>
        </inkml:traceFormat>
        <inkml:channelProperties>
          <inkml:channelProperty channel="X" name="resolution" value="48" units="1/cm"/>
          <inkml:channelProperty channel="Y" name="resolution" value="107.46268" units="1/cm"/>
          <inkml:channelProperty channel="T" name="resolution" value="1" units="1/dev"/>
        </inkml:channelProperties>
      </inkml:inkSource>
      <inkml:timestamp xml:id="ts0" timeString="2021-02-22T10:26:13.3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11606 14534 0,'-8'0'94,"-19"0"-94,1 0 15,-10 0 1,-8 0 0,9 0-1,17 0 1,-17 0-16,9 0 15,8 0 1,-61 0 15,35 0-15,-9 0 0,-36 18-1,81-18 1,-72 9-1,63-9 1,8 18 0,-27-18-1,19 8 1,-18 10 0,8-18-1,18 9 1,-17 0-1,8 8 1,-17 10 15,26-18-31,-9 8 32,18-8-1,0 0-31,0 8 15,0-8 1,9 18 0,0-10-1,62 10 1,-10-1 0,28-8-1,-37-18 1,37 9-1,-28 8 1,28 1 15,-81-18-31,72 0 32,-18 26-17,-1-8 1,19 0-1,-10 8 1,168 10 0,-194-36-1,53 17 1,18 1 0,26-1-1,0 10 16,-17-9-15,-54-18-16,54 17 31,-27-17-31,-27 0 32,1 18-17,-27-18 1,44 0-1,0 0 1,-43 0 0,25 0-1,98 0 1,34 0 0,-43 0-1,150 17 16,-283-17-31,107 0 16,8 0 0,-53 0-1,9 0 17,44 0-17,-70 0 1,43 0-1,1 18 1,17-18 0,-79 0-1,44 18 1,-35-18 0,8 0-1,-25 0 1,52 0-1,44 0 1,9 0 0,52 0 15,-25 0-15,149 0-1,-149 0 1,34 0-1,-52 0 1,106 0 0,-221 0-1,114 0 1,-43 0 0,35 0-1,150 0 16,-238 0-31,114 0 16,-53 0 0,54 0-1,-1 0 17,36 0-17,-18 0 1,62 0-1,-150 0 1,8 0 0,89 0-1,-132 0 1,176 0 0,-177 0-1,89 0 1,-71 0-1,53 0 17,-44-9-32,-35-9 31,26 9-15,-61 9-1,43-17 1,-52 8-1,-1-9 1,-8 10 0,-9-19-1,0-8 1,0 8 0,0 1 15,0-1-31,0 1 15,0-1 1,-17 1 0,8 8 15,0 1-31,-9-10 31,-8 10-15,-1 17-1,1-27 1,-36 10 0,-17-1-1,-1 9 1,1-9 15,26 1-31,-9 17 31,18 0-15,-26 0-16,34 0 16,-34 0 15,8 0-15,-8 0-1,-1 0 1,-26 0-1,-123 0 1,175 0 0,-7 0-1,-54 0 1,53 0 0,-27 0-1,-34-18 1,43 18-1,-70-9 1,-53-8 15,150 17-15,-159 0 0,141-18-1,-35 18 1,18 0-1,-80-18 1,124 18 0,-97-17-1,8 17 1,18 0 0,9 0-1,-17 0 1,-27 0-1,-53 0 17,123 0-17,-17 0 1,-97 0 0,26 0-1,44 0 1,-132 0-1,159 0 1,-132 0 0,52 0-1,9 0 1,9 0 0,-26 0-1,0 0 1,79 0-1,-45 0 17,81 0-32,-80 0 31,26 0-15,-44 0-1,-70 0 1,158 0-1,-123 0 1,53 0 0,88 0-1,0 0 1,-52 0 0,69-18-1,-43 18 1,-1-9-1,-34 9 17,34-17-32,-17 17 15,27 0 17,8 0-17,-79 0 1,106 0-1,-36 0 1,-8 0 0,26 0-1,-79 0 17,43 0-32,28 0 15,34 0 1,-8 0-1,0 0 1,-18 0 15,35 0-15,-17 0 0,0 0-1,8 0 1,9 0-1,1 0 1,-36 0 0,26 0-1,-17 0 1,9 0 0,0 0-1,-18 0 1,26 0-1,1 0 1,0 0 15,-10 0-15,19 0 0,8 0-1,-9 0 1,9-18-1,-17 18 1,17-9 0,-17-8-1,-1 17 1,1-9 0,17 9-1,-18-9 1,1-9-1,17 18 1,-35-8 0,35 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5-03-26T12:09:44.37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14815 4797 0,'0'0'0,"0"0"0,0 0 0,0 0 0,0 0 16,0 0-16,0 0 15,0 0-15,-41 5 16,-6 0 0,-52 14-16,-51 11 15,-14 19-15,11 15 16,23 10-1,17-5 1,19 0-16,23-5 16,17-15-16,14 0 15,11-5 1,7 6-16,4-1 16,4 20-1,6 24-15,11 20 16,9 35-16,13 9 15,7-9 1,5-20-16,7-30 0,5-17 31,13-2-31,16 5 0,23 2 16,20 0 0,9-7-16,10-6 0,3 4 31,0-1-31,9-5 0,5-12 15,-2-14-15,0-18 16,-7-17 15,-8-20-31,3-32 0,-10-29 16,-15-35-16,-17-25 16,-20-11-1,-15-16-15,-14-4 16,-23 7-1,-19 2-15,-22 1 16,-30-10-16,-34-6 16,-47 11-1,-37 14-15,-42 15 16,-24 40-16,-10 38 16,5 46-1,-18 58 1,-12 64-16</inkml:trace>
  <inkml:trace contextRef="#ctx0" brushRef="#br0" timeOffset="744.27">18033 4566 0,'0'0'0,"0"0"0,0 0 16,0 0-16,0 0 16,0 0-1,0 0-15,-27-5 16,-10 5 0,-34 10-16,-23 9 15,-9 26 1,12 4-16,19 15 15,18 5 1,13 14-16,9 11 16,9 14-16,11 5 15,10 0 1,11 10-16,16 5 16,24 0-16,30 0 0,29 5 31,28-5-31,14-10 0,-5-10 15,12-2 1,3-3 0,5 3-16,14 0 15,1-8 1,0-12-16,4-24 16,-4-18-1,2-19-15,-18-23 16,-1-17-16,-11-26 15,-14-31-15,-22-29 16,-20-34 0,-35-22-16,-34-21 0,-34-23 15,-38-35 1,-41-20-16,-51 5 16,-48 34-16,-63 50 15,-70 64 1,-46 78-16</inkml:trace>
  <inkml:trace contextRef="#ctx0" brushRef="#br0" timeOffset="10732.79">18850 3641 0,'0'0'0,"0"0"0,0 0 0,0 0 15,0 0-15,0 0 32,0 0-32,0 0 0,22 59 15,-3 15-15,8 14 16,10 6-16,10-11 15,5-14 1,4-15-16,1-9 16,-1-11-16,3-9 31,3-11-31,2-4 16,5-15-16,12-14 15,12-21 1,13-24-16,0-10 15,-3-9-15,-12-1 16,-19 10 0,-18 15-16,-17 20 15,-13 9-15,-7 11 16,-7 4 0,-5 10-16,-2 0 15</inkml:trace>
  <inkml:trace contextRef="#ctx0" brushRef="#br0" timeOffset="11176.5">19617 4005 0,'0'0'0,"0"0"0,0 0 31,0 0-31,0 0 16,0 0-16,0 0 0,0 0 15,44 44-15,-2-5 16,15 21-1,7-1-15,2 0 16,-2-5-16,-5-15 16,-10-4-1,-5-6 1,-4-9 0,-3-1-16,0-9 15,-3-5-15,5-5 16,8-15-16,10-9 15,4-25 1,-2-10-16,-10-10 16,-12-5-1,-10 5-15</inkml:trace>
  <inkml:trace contextRef="#ctx0" brushRef="#br0" timeOffset="11628.81">20441 3828 0,'0'0'0,"0"0"16,0 0-1,0 0-15,2 29 0,6-4 16,14 19-16,17 25 31,18 15-31,7-1 0,-3-4 16,1-20-16,-1-5 31,1-14-31,-3-6 0,0-5 16,-7-14-16,-3-5 15,0-15 1,10-10-16,15-19 16,7-30-1,-2-20 1,-18-4-16,-12 4 16,-14 10-16,-11 15 15,-6 5 1,-4 5-16</inkml:trace>
  <inkml:trace contextRef="#ctx0" brushRef="#br0" timeOffset="12081.58">21051 3842 0,'0'0'0,"0"0"0,0 0 0,0 0 16,0 0-1,0 0-15,10 40 16,2-20 0,8 9-16,7 5 15,12 6 1,15 4-1,13 0-15,7 1 16,4-1 0,8 0-16,3-4 0,-3-6 15,0-4 1,-12-16-16,-13-4 16,-9-15-1,-5-14-15,-5-16 16,-8-14-16,-7-20 15,-7-5-15,-8-4 32,-4-6-32,-4 10 15,1 15 1,-2 10-16,-3 14 16,-3 11-16</inkml:trace>
  <inkml:trace contextRef="#ctx0" brushRef="#br0" timeOffset="12533.68">21934 3606 0,'0'0'0,"0"0"0,0 0 16,0 0-16,0 0 31,5 25-31,12 19 0,20 30 16,15 10-16,4-11 15,3-4 1,3-10-16,-6-5 31,-6-9-31,-6-16 16,-7-4-16,-5-10 15,-3-6 1,-2-9-16,5-4 0,5-16 31,5-5-31,2-19 0,1-10 16,-8-10 0,-10-5-1,-10 5-15,-5 5 0,-4 15 16,-4 4-1,1 16-15,0 4 16,5 0 0</inkml:trace>
  <inkml:trace contextRef="#ctx0" brushRef="#br0" timeOffset="13016.93">23166 4418 0,'0'0'0,"0"0"16,0 0-16,0 0 15</inkml:trace>
  <inkml:trace contextRef="#ctx0" brushRef="#br0" timeOffset="14063.12">23813 3375 0,'0'0'0,"0"0"15,0 0 1,0 0-16,0 0 0,0 0 15,0 30 1,0-16-16,0 11 16,0 4-16,3 6 15,-1 9 1,-2 10-16,0 5 16,-5 15-1,-2 10-15,-5-1 16,2-14-16,0-10 0,5-14 31,0-11-31,3-14 16,-3-10-1,0-5-15,5-5 16</inkml:trace>
  <inkml:trace contextRef="#ctx0" brushRef="#br0" timeOffset="14449.68">23459 3203 0,'0'0'0,"0"0"16,0 0-16,0 0 0,44 34 16,20 25-1,32 20-15,10 15 16,-5-11-16,-5 1 15,-10-5 1,-12-11-16,-18-18 16,-16-16-16,-13-19 31,-10-5-31,-7-5 16,-3-10-1,-2 0-15,0-20 0,0-19 16,-3-25-1,1-20-15,-6 1 16,-1 9-16,-1 15 16,0 20-1,7 14-15,6 6 16</inkml:trace>
  <inkml:trace contextRef="#ctx0" brushRef="#br0" timeOffset="14713.09">24800 3803 0,'0'0'0,"0"0"0,0 0 16,0 0-1,0 0-15,0 0 16,0 25-16,0-15 15,0-1 1,0 1 0,0 0-16,0-5 15,0 0-15,-3 0 0,1-5 16</inkml:trace>
  <inkml:trace contextRef="#ctx0" brushRef="#br0" timeOffset="15242.12">25535 3405 0,'0'0'0,"0"0"0,0 0 16,0 0-16,0 0 15,0 0 1,0 0-16,-27 9 0,5-4 31,-17 15-31,-23 10 0,-9 19 16,2 15-1,12 10 1,13 4-16,12 6 0,10-10 16,10-10-16,7-10 15,5-10 1,5-10-16,5-4 16,2-10-1,3-1 1,2-4-16,0-5 15,3 0 1,4-10-16,11 0 0,14-5 16,20-10-1,7-5-15,-5-4 16,-11 4 0,-9 0-16,-2-4 15,-2-1-15,-3-4 16</inkml:trace>
  <inkml:trace contextRef="#ctx0" brushRef="#br0" timeOffset="15632.59">25848 3828 0,'0'0'0,"0"0"0,0 0 16,0 0-16,-13 39 15,4-4-15,1-1 16,6 0 0,4-4-16,3-5 15,5 4-15,2-9 16,3-1-16,0-4 16,-3-5-1,3-5 1,0-5-16,7 5 0,7-5 15,15-5 1,11-5-16,-1 5 16,-8-5-16,-6 5 15,-8 0-15,-10 1 16,-7-1 0,-8 5-1,-2-5 1,-5 5-16,0 0 0</inkml:trace>
  <inkml:trace contextRef="#ctx0" brushRef="#br0" timeOffset="15893.06">25924 3995 0,'0'0'0,"0"0"0,0 0 16,0 0-1,0 0-15,0 0 16,39 0 0,-7 0-16,15-5 15,10 0-15,-3 0 16,-10 0-1,-12 0-15,-12 5 16,-8-5-16</inkml:trace>
  <inkml:trace contextRef="#ctx0" brushRef="#br0" timeOffset="16159.76">25990 3882 0,'0'0'0,"0"0"0,0 0 0,0 0 16,0 0-1,0 0-15,0 0 16,0 0-16,0 0 16,25-15-1,12 5 1,32-9-16,44-6 15,25 0 1</inkml:trace>
  <inkml:trace contextRef="#ctx0" brushRef="#br0" timeOffset="16693.59">27181 3523 0,'0'0'0,"0"0"16,0 0-16,0 0 16,-32-5-16,10 0 15,-8 5 1,-2 5-16,-2-5 16,2 5-16,2 0 15,6 0 1,4-1-16,5 1 15,5 0-15,6 0 16,1 0 0,3 0-16,0-5 0,0 0 31,17 25-31,-4-11 0,6 1 16,3 0-1,1 0-15,1-1 16,1 1-16,-1 0 15,-4 5-15,-3-6 16,-2 6 0,-5 5-1,-3-1-15,-4 6 0,-6 4 32,-7 11-32,-4 4 15,-6-5 1,-2-10-16,-8-14 15,-7-5-15,-9-10 16,-16-10-16,-12-10 16,1-5-1,9-9-15,14-1 16</inkml:trace>
  <inkml:trace contextRef="#ctx0" brushRef="#br0" timeOffset="17010.43">27422 3567 0,'0'0'0,"0"0"16,0 0-1,0 0-15,-2 39 16,2 15-16,2 30 16,8 24-1,2 15-15,3-5 0,0-9 16,-1-11 0,1-24-16,-3-15 15,1-15-15,-1-14 31,5-16-31</inkml:trace>
  <inkml:trace contextRef="#ctx0" brushRef="#br0" timeOffset="17565.83">28389 3316 0,'0'0'0,"0"0"0,-45-5 0,-28-10 16,-36 1-16,-4-1 31,7 5-31,11-5 15,8 5-15,6 1 16,5-6 0,10 0-16,11 0 15,14 1-15,14 4 16,12 0 0,7 5-16,6 5 15,2-5-15,2 5 16,3 0-1,3 0-15,-1 0 16,3 0 0,0 0-16,-10 0 0,0 0 15,32 20-15,-17-1 16,7 16 0,7 29-16,6 14 31,-3 11-31,-8-10 0,-4-1 31,-5 1-31,-6-5 16,-1-5-16,-1-15 15,6-10-15</inkml:trace>
  <inkml:trace contextRef="#ctx0" brushRef="#br0" timeOffset="17963.78">28071 3739 0,'0'0'0,"0"0"15,0 0-15,0 0 0,0 0 16,0 0-16,5 44 15,3-9 1,4 9-16,8-4 31,4-1-31,6-5 16,2-4 0,2-6-16,-2 1 15,0-10-15,0 0 16,-2-6-16,-3 1 15,-3-10 1,-2 5-16,-2-5 16,-5 0-16,-3-5 15,-2 5-15,-3-5 16,-4 5 0,-1-5-16</inkml:trace>
  <inkml:trace contextRef="#ctx0" brushRef="#br0" timeOffset="18248.56">27894 3911 0,'0'0'0,"0"0"16,0 0-16,0 0 15,0 0-15,0 0 16,0 0 0,0 0-16,30 0 15,-13-5-15,10 1 16,12-6-16,6 0 16,-1-5-1,-7 0-15,-10 5 16,-5 6-16</inkml:trace>
  <inkml:trace contextRef="#ctx0" brushRef="#br0" timeOffset="18475.65">28202 3695 0,'0'0'0,"0"0"16,0 0-16,0 0 16,0 0-16,0 0 15,0 0 1,0 0-16,0 0 16,32-20-1</inkml:trace>
  <inkml:trace contextRef="#ctx0" brushRef="#br0" timeOffset="18664.89">29060 4802 0,'0'0'0,"0"0"16,0 0-16,0 0 0,0 0 16</inkml:trace>
  <inkml:trace contextRef="#ctx0" brushRef="#br0" timeOffset="19671.38">29835 3331 0,'0'0'0,"0"0"15,-49-20-15,-5 5 16,-5 6-16,5 4 16,9 5-1,6 0-15,5 5 16,-3 9 0,-8 11-16,-6 19 15,-13 25-15,-3 25 16,3 24-16,10 5 31,15 5-31,14-20 16,18-25-16,12-19 15,7-10 1,8-14-16,4-11 16,1-4-1,0-5-15,-1-6 16,3 1-16,10-5 15,20-10-15,26-5 16,21-15 0,-16 1-16,-16-6 0,-4 1 15,1-6 1,-2-4 0,-8 9-16,-17 5 15,-15 6 1,-10-1-16,-5 5 15,-4 0-15,-4 0 0,-1 0 32,-3 1-32,-3 4 15,1 0 1,-3 0-16,0 0 16,0 5-16,0 0 15,5 0 1,-32 15-16,3 9 15,2 11-15,7-1 16,8 1-16,7-11 16,7 1-16,3-1 15,8-4 1,6 0-16,3-1 16,5-9-1,0 0-15,1 0 16,1-5-16,1-5 0,2 0 31,4-5-15,4-5-16,-1-5 15,-4-9-15,-6-11 16,-9 1 0,-10-1-16,-8 1 15,-9-10-15,-13-20 16,-24-15-1,-25-10-15,-15 21 16,-12 18-16,-9 31 16,-11 29-1</inkml:trace>
  <inkml:trace contextRef="#ctx0" brushRef="#br0" timeOffset="20348.08">30804 4556 0,'0'0'0,"0"0"16,0 0-1,-5-30-15,-7-24 16,-10-34-1,-8-35 1,-7-15-16,-4 5 16,4 20-16,7 19 15,8 35-15,10 20 16,4 14 0,6 11-16,2 9 15,2 5-15,-2 0 16,37 15-1,20 24 1,29 30-16,10 0 16,-8-15-16,-16-20 0,-13-9 31,-12-20-31,-11-5 0,4-20 16,-3-9-16,-3-16 15,-9-4-15,-11 5 16,-4 14-1,-5 11-15,-2 9 32,-1 5-17,1 10-15,6 29 0,21 94 16,34 157 0,15 143-1</inkml:trace>
  <inkml:trace contextRef="#ctx0" brushRef="#br0" timeOffset="22732.89">16916 3818 0,'0'0'0,"-27"20"0,-22 14 15,-37 10 1,-22 10 0,-8-4-16,-5 9 15,-2 5 1,-2 9-16,-3 16 15,0 9-15,5 6 16,15-6 0,19-19-16,23-15 15,14-20 1,13-14-16,9-11 16,8-9-16,0-5 15,-2-5-15</inkml:trace>
  <inkml:trace contextRef="#ctx0" brushRef="#br0" timeOffset="23105.81">15032 4226 0,'0'0'0,"0"0"15,0 0-15,0 0 16,0 0-16,0 0 16,0 40-1,5 14 1,5 24-16,9 31 16,8 19-16,10-10 15,12-10-15,8-15 16,7-9-1,5-20-15,7-10 0,20-10 16,30-4 0,36-11-16,22-4 15,8-15 1,5-5 0,5-5-1,19 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fld id="{DC33D78F-F86D-4F88-A636-AC4ED9057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44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7DF16EA-0A52-40AC-8032-1A8A6703EF69}" type="slidenum">
              <a:rPr lang="en-US" u="none" smtClean="0">
                <a:latin typeface="Times New Roman" pitchFamily="18" charset="0"/>
              </a:rPr>
              <a:pPr/>
              <a:t>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B0C8D56-C17E-4E7D-8A59-6A9176951023}" type="slidenum">
              <a:rPr lang="en-US" u="none" smtClean="0">
                <a:latin typeface="Times New Roman" pitchFamily="18" charset="0"/>
              </a:rPr>
              <a:pPr/>
              <a:t>12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271A37B-45C7-4402-B86A-1EF307ABDBE7}" type="slidenum">
              <a:rPr lang="en-US" u="none" smtClean="0">
                <a:latin typeface="Times New Roman" pitchFamily="18" charset="0"/>
              </a:rPr>
              <a:pPr/>
              <a:t>14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CF2CBE0-7884-4BB4-A07D-0ADCD9756332}" type="slidenum">
              <a:rPr lang="en-US" u="none" smtClean="0">
                <a:latin typeface="Times New Roman" pitchFamily="18" charset="0"/>
              </a:rPr>
              <a:pPr/>
              <a:t>15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86816901-B5B8-493F-9265-4A62EF986631}" type="slidenum">
              <a:rPr lang="en-US" u="none" smtClean="0">
                <a:latin typeface="Times New Roman" pitchFamily="18" charset="0"/>
              </a:rPr>
              <a:pPr/>
              <a:t>16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it-IT"/>
              <a:t>appare datagramma (nel datagramma deve apparire indirizzo mittente e destinatario)</a:t>
            </a:r>
          </a:p>
          <a:p>
            <a:pPr marL="228600" indent="-228600"/>
            <a:r>
              <a:rPr lang="it-IT"/>
              <a:t>3. appare frame ARP (destinato a tutti). deve comparire mac address mittente: 74-29-ecc-ecc- , destinatario: ff-ff-ff-ff-ff-ff-ff</a:t>
            </a:r>
          </a:p>
          <a:p>
            <a:pPr marL="228600" indent="-228600"/>
            <a:r>
              <a:rPr lang="it-IT"/>
              <a:t>4.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18</a:t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19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20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22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465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C5E4976-0AB0-4A1C-AB27-85BCE51F49E7}" type="slidenum">
              <a:rPr lang="it-IT" altLang="it-IT"/>
              <a:pPr/>
              <a:t>25</a:t>
            </a:fld>
            <a:endParaRPr lang="it-IT" altLang="it-IT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DDF104BB-8FDD-4B2C-8C42-DA81B08BD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7E861D-CBA8-4077-B0D0-B517A9471AC4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FFD053EE-795A-4DA4-93C4-533BCFD048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CFD8D0C9-590D-4236-80DA-833AA745A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87302DB-34E1-41E1-9832-CAC6779F9D93}" type="slidenum">
              <a:rPr lang="it-IT" altLang="it-IT"/>
              <a:pPr/>
              <a:t>26</a:t>
            </a:fld>
            <a:endParaRPr lang="it-IT" altLang="it-IT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D5474C-6495-48F1-9E5B-A8443BD4EED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28</a:t>
            </a:fld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3341CFC-0A13-46DC-8656-0DCBBCFB966F}" type="slidenum">
              <a:rPr lang="it-IT" altLang="it-IT"/>
              <a:pPr/>
              <a:t>29</a:t>
            </a:fld>
            <a:endParaRPr lang="it-IT" altLang="it-IT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E742F7E-4824-40BC-8F0F-6B2C27E762D6}" type="slidenum">
              <a:rPr lang="it-IT" altLang="it-IT"/>
              <a:pPr/>
              <a:t>30</a:t>
            </a:fld>
            <a:endParaRPr lang="it-IT" altLang="it-IT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5D1F41E-3474-4B84-AC90-E0AA638B5608}" type="slidenum">
              <a:rPr lang="it-IT" altLang="it-IT"/>
              <a:pPr/>
              <a:t>32</a:t>
            </a:fld>
            <a:endParaRPr lang="it-IT" altLang="it-IT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B9A284A-8FE5-448B-9155-9A4A09452E5A}" type="slidenum">
              <a:rPr lang="en-US" u="none" smtClean="0">
                <a:latin typeface="Times New Roman" pitchFamily="18" charset="0"/>
              </a:rPr>
              <a:pPr/>
              <a:t>34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pallino che parte da uno e va verso tutti gli altri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7F2331E1-0365-4E3A-A278-9A9E12F99E63}" type="slidenum">
              <a:rPr lang="en-US" u="none" smtClean="0">
                <a:latin typeface="Times New Roman" pitchFamily="18" charset="0"/>
              </a:rPr>
              <a:pPr/>
              <a:t>35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838F889-9370-4A8D-B973-BD416D0F06A6}" type="slidenum">
              <a:rPr lang="en-US" u="none" smtClean="0">
                <a:latin typeface="Times New Roman" pitchFamily="18" charset="0"/>
              </a:rPr>
              <a:pPr/>
              <a:t>36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AC286C6-7E43-48E5-918B-3CBA8F5A93E6}" type="slidenum">
              <a:rPr lang="en-US" u="none" smtClean="0">
                <a:latin typeface="Times New Roman" pitchFamily="18" charset="0"/>
              </a:rPr>
              <a:pPr/>
              <a:t>37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46ED3-6F4A-49DC-AB55-AD17DC6CB92A}" type="slidenum">
              <a:rPr lang="en-US"/>
              <a:pPr/>
              <a:t>5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7651C8-8DE4-47D4-B443-C3E2C29FE8E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39</a:t>
            </a:fld>
            <a:endParaRPr lang="it-IT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3D78F-F86D-4F88-A636-AC4ED905718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9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3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8004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486B6FD-5FBE-460E-B3BF-3B738E287CBB}" type="slidenum">
              <a:rPr lang="en-US" u="none" smtClean="0">
                <a:latin typeface="Times New Roman" pitchFamily="18" charset="0"/>
              </a:rPr>
              <a:pPr/>
              <a:t>44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B1D4716-82E4-40D3-888D-B9D994E0D8B6}" type="slidenum">
              <a:rPr lang="en-US" u="none" smtClean="0">
                <a:latin typeface="Times New Roman" pitchFamily="18" charset="0"/>
              </a:rPr>
              <a:pPr/>
              <a:t>45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01696E0-46CC-4968-8C4F-301321106B52}" type="slidenum">
              <a:rPr lang="en-US" u="none" smtClean="0">
                <a:latin typeface="Times New Roman" pitchFamily="18" charset="0"/>
              </a:rPr>
              <a:pPr/>
              <a:t>46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186864E0-2F79-40F7-A82A-55B96634E4A3}" type="slidenum">
              <a:rPr lang="en-US" u="none" smtClean="0">
                <a:latin typeface="Times New Roman" pitchFamily="18" charset="0"/>
              </a:rPr>
              <a:pPr/>
              <a:t>47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9027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9028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B444F26-C878-445E-89C3-A982A2E202CB}" type="slidenum">
              <a:rPr lang="en-US" u="none" smtClean="0">
                <a:latin typeface="Times New Roman" pitchFamily="18" charset="0"/>
              </a:rPr>
              <a:pPr/>
              <a:t>48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51</a:t>
            </a:fld>
            <a:endParaRPr lang="it-I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55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BD0EE-7AB3-4A4E-8CBF-71A5E06321F5}" type="slidenum">
              <a:rPr lang="en-US"/>
              <a:pPr/>
              <a:t>6</a:t>
            </a:fld>
            <a:endParaRPr lang="en-US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56</a:t>
            </a:fld>
            <a:endParaRPr lang="it-IT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57</a:t>
            </a:fld>
            <a:endParaRPr lang="it-IT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58</a:t>
            </a:fld>
            <a:endParaRPr lang="it-IT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876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793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63</a:t>
            </a:fld>
            <a:endParaRPr lang="it-IT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64</a:t>
            </a:fld>
            <a:endParaRPr lang="it-IT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366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66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297ED-1FB7-443F-ADBF-ABE21E1D10B7}" type="slidenum">
              <a:rPr lang="en-US"/>
              <a:pPr/>
              <a:t>7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67</a:t>
            </a:fld>
            <a:endParaRPr lang="it-IT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68</a:t>
            </a:fld>
            <a:endParaRPr lang="it-IT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69</a:t>
            </a:fld>
            <a:endParaRPr lang="it-IT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618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77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A649F-7DC4-43FF-83CB-3F27DC058C89}" type="slidenum">
              <a:rPr lang="en-US"/>
              <a:pPr/>
              <a:t>8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4E1D72-6D7B-48E8-9280-099D819065A1}" type="slidenum">
              <a:rPr lang="en-US"/>
              <a:pPr/>
              <a:t>9</a:t>
            </a:fld>
            <a:endParaRPr lang="en-US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386D0F27-8731-4C35-8410-54B58CE29495}" type="slidenum">
              <a:rPr lang="en-US" u="none" smtClean="0">
                <a:latin typeface="Times New Roman" pitchFamily="18" charset="0"/>
              </a:rPr>
              <a:pPr/>
              <a:t>10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3FDCC89-A402-49B2-B1EF-CDF0D30FAC9E}" type="slidenum">
              <a:rPr lang="en-US" u="none" smtClean="0">
                <a:latin typeface="Times New Roman" pitchFamily="18" charset="0"/>
              </a:rPr>
              <a:pPr/>
              <a:t>11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9FC49F73-0371-4713-9AA3-EDC6BD8D2D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2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AD14E35B-8E93-44EB-AFB1-A77E924892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9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0601520E-D8D9-47E2-8ADC-FA6DA4F7C5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2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olo, testo e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lipArt 3"/>
          <p:cNvSpPr>
            <a:spLocks noGrp="1"/>
          </p:cNvSpPr>
          <p:nvPr>
            <p:ph type="clipArt"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C169679E-8DEA-48C8-AB92-97EDD2035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55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7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3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E23C16C-CAF7-4F86-89B2-3189CF5EC3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F1A0F6F2-0460-46D1-BC74-70FCE14903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1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8AEA5A6-34C6-43D2-BBC3-E5546DB32E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8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7E42F6C-9C1E-448F-9D6A-27DD13C14D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E1193FC7-C796-4D19-B35B-8291749BFB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8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D2309528-A8F1-4EEC-89CD-D1ECD78890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7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5B616A8D-D7F3-4A7B-94CA-A8032D0849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5-</a:t>
            </a:r>
            <a:fld id="{8B70EA1F-3CD3-4892-99A0-BE9F0BD909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7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image" Target="../media/image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image" Target="../media/image2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3.png"/><Relationship Id="rId3" Type="http://schemas.openxmlformats.org/officeDocument/2006/relationships/oleObject" Target="../embeddings/oleObject1.bin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.xml"/><Relationship Id="rId11" Type="http://schemas.openxmlformats.org/officeDocument/2006/relationships/customXml" Target="../ink/ink1.xml"/><Relationship Id="rId5" Type="http://schemas.openxmlformats.org/officeDocument/2006/relationships/oleObject" Target="../embeddings/oleObject2.bin"/><Relationship Id="rId10" Type="http://schemas.microsoft.com/office/2007/relationships/diagramDrawing" Target="../diagrams/drawing2.xml"/><Relationship Id="rId4" Type="http://schemas.openxmlformats.org/officeDocument/2006/relationships/image" Target="../media/image2.wmf"/><Relationship Id="rId9" Type="http://schemas.openxmlformats.org/officeDocument/2006/relationships/diagramColors" Target="../diagrams/colors2.xml"/><Relationship Id="rId1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ireshark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33.png"/><Relationship Id="rId7" Type="http://schemas.openxmlformats.org/officeDocument/2006/relationships/image" Target="../media/image35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5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nderlab.net/projects/WPA-table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gle.net/gps/gps/Stat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656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Link Layer SECURITY</a:t>
            </a:r>
            <a:endParaRPr lang="en-US"/>
          </a:p>
        </p:txBody>
      </p:sp>
      <p:pic>
        <p:nvPicPr>
          <p:cNvPr id="17416" name="Picture 17415">
            <a:extLst>
              <a:ext uri="{FF2B5EF4-FFF2-40B4-BE49-F238E27FC236}">
                <a16:creationId xmlns:a16="http://schemas.microsoft.com/office/drawing/2014/main" id="{7007B71C-D5C3-43CB-90D2-2D30067DC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3" r="4897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7410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  <p:sp>
        <p:nvSpPr>
          <p:cNvPr id="1741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5-</a:t>
            </a:r>
            <a:fld id="{E9A80677-A868-4FBA-8ADC-D5E1B0FDD6C6}" type="slidenum">
              <a:rPr lang="en-US" u="none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1</a:t>
            </a:fld>
            <a:endParaRPr lang="en-US" u="non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415" name="Rectangle 3">
            <a:extLst>
              <a:ext uri="{FF2B5EF4-FFF2-40B4-BE49-F238E27FC236}">
                <a16:creationId xmlns:a16="http://schemas.microsoft.com/office/drawing/2014/main" id="{A82A9AF8-B2A3-4677-A493-99F77F9976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6049111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57150"/>
            <a:ext cx="7772400" cy="1143000"/>
          </a:xfrm>
        </p:spPr>
        <p:txBody>
          <a:bodyPr/>
          <a:lstStyle/>
          <a:p>
            <a:r>
              <a:rPr lang="en-US" sz="3200" dirty="0"/>
              <a:t>LINK TYPES</a:t>
            </a:r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054101"/>
            <a:ext cx="7772400" cy="32924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dirty="0"/>
              <a:t>Two fundamental types: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Point-to-point (physical or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PPP, </a:t>
            </a:r>
            <a:r>
              <a:rPr lang="en-US" sz="2000" dirty="0" err="1"/>
              <a:t>PPPoA</a:t>
            </a:r>
            <a:r>
              <a:rPr lang="en-US" sz="2000" dirty="0"/>
              <a:t>, </a:t>
            </a:r>
            <a:r>
              <a:rPr lang="en-US" sz="2000" dirty="0" err="1"/>
              <a:t>PPPoE</a:t>
            </a:r>
            <a:r>
              <a:rPr 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broadcast</a:t>
            </a:r>
            <a:r>
              <a:rPr lang="en-US" sz="2400" dirty="0"/>
              <a:t> (shared medium: space, wires, also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Ethernet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802.11 wireless LAN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802.1q (Virtual LANs)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Broadcast links are evidently a challenge for confidentiality and integrity</a:t>
            </a:r>
            <a:endParaRPr lang="en-US" sz="2400" i="1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2355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2355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841DDA2-DD89-48B7-80C8-296C86FCCBFD}" type="slidenum">
              <a:rPr lang="en-US" u="none" smtClean="0">
                <a:latin typeface="Arial" charset="0"/>
              </a:rPr>
              <a:pPr/>
              <a:t>10</a:t>
            </a:fld>
            <a:endParaRPr lang="en-US" u="none">
              <a:latin typeface="Arial" charset="0"/>
            </a:endParaRPr>
          </a:p>
        </p:txBody>
      </p:sp>
      <p:pic>
        <p:nvPicPr>
          <p:cNvPr id="167940" name="Picture 4" descr="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7" y="4410076"/>
            <a:ext cx="58007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 STRUCTURE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Addresses:</a:t>
            </a:r>
            <a:r>
              <a:rPr lang="en-US" sz="2400" dirty="0"/>
              <a:t> 6 bytes</a:t>
            </a:r>
          </a:p>
          <a:p>
            <a:pPr lvl="1"/>
            <a:r>
              <a:rPr lang="en-US" sz="2000" dirty="0"/>
              <a:t>NICs process incoming frames only if </a:t>
            </a:r>
            <a:r>
              <a:rPr lang="en-US" sz="2000" dirty="0" err="1"/>
              <a:t>Dst</a:t>
            </a:r>
            <a:r>
              <a:rPr lang="en-US" sz="2000" dirty="0"/>
              <a:t> MAC corresponds to the NICs MAC, or to a broadcast address (</a:t>
            </a:r>
            <a:r>
              <a:rPr lang="en-US" sz="2000" dirty="0" err="1"/>
              <a:t>ff:ff:ff:ff:ff:ff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Otherwise a NIC </a:t>
            </a:r>
            <a:r>
              <a:rPr lang="en-US" sz="2000" b="1" dirty="0"/>
              <a:t>should</a:t>
            </a:r>
            <a:r>
              <a:rPr lang="en-US" sz="2000" dirty="0"/>
              <a:t> discard the incoming frame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Type:</a:t>
            </a:r>
            <a:r>
              <a:rPr lang="en-US" sz="2400" dirty="0"/>
              <a:t> code of transported layer 3 protocol (e.g. IP, IPv6, IPX and others were and are possible)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CRC:</a:t>
            </a:r>
            <a:r>
              <a:rPr lang="en-US" sz="2400" dirty="0"/>
              <a:t> checked by receiver. Frame should be discarded if CRC not corresponding. Not cryptographic. Can be counterfeited.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86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686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3F93FB50-5A44-46A5-A886-1073F45836E5}" type="slidenum">
              <a:rPr lang="en-US" u="none" smtClean="0">
                <a:latin typeface="Arial" charset="0"/>
              </a:rPr>
              <a:pPr/>
              <a:t>11</a:t>
            </a:fld>
            <a:endParaRPr lang="en-US" u="none">
              <a:latin typeface="Arial" charset="0"/>
            </a:endParaRPr>
          </a:p>
        </p:txBody>
      </p:sp>
      <p:pic>
        <p:nvPicPr>
          <p:cNvPr id="36870" name="Picture 4" descr="552 Ethernet 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220" y="5262246"/>
            <a:ext cx="7558088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Addresses vs IP addresses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>
          <a:xfrm>
            <a:off x="2057401" y="1600200"/>
            <a:ext cx="8247063" cy="4648200"/>
          </a:xfrm>
        </p:spPr>
        <p:txBody>
          <a:bodyPr>
            <a:normAutofit/>
          </a:bodyPr>
          <a:lstStyle/>
          <a:p>
            <a:r>
              <a:rPr lang="en-US" dirty="0"/>
              <a:t>IP addresses</a:t>
            </a:r>
          </a:p>
          <a:p>
            <a:pPr lvl="1"/>
            <a:r>
              <a:rPr lang="en-US" i="1" dirty="0">
                <a:solidFill>
                  <a:schemeClr val="accent2"/>
                </a:solidFill>
              </a:rPr>
              <a:t>Valid among layer 3 nodes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MAC addresses: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Work only within current link. Do not need configuration.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Supposedly “Hardwired” within NICs.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Cannot be used</a:t>
            </a:r>
            <a:r>
              <a:rPr lang="en-US" dirty="0">
                <a:solidFill>
                  <a:schemeClr val="accent2"/>
                </a:solidFill>
              </a:rPr>
              <a:t> for authenticating stations. </a:t>
            </a:r>
            <a:r>
              <a:rPr lang="en-US" b="1" dirty="0">
                <a:solidFill>
                  <a:schemeClr val="accent2"/>
                </a:solidFill>
              </a:rPr>
              <a:t>Cannot be used </a:t>
            </a:r>
            <a:r>
              <a:rPr lang="en-US" dirty="0">
                <a:solidFill>
                  <a:schemeClr val="accent2"/>
                </a:solidFill>
              </a:rPr>
              <a:t>for managing Layer 2 </a:t>
            </a:r>
            <a:r>
              <a:rPr lang="en-US" b="1" dirty="0">
                <a:solidFill>
                  <a:schemeClr val="accent2"/>
                </a:solidFill>
              </a:rPr>
              <a:t>ACLs</a:t>
            </a:r>
          </a:p>
          <a:p>
            <a:pPr>
              <a:buFont typeface="ZapfDingbats" pitchFamily="8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789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789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C6C5DDF-4453-45E7-93E9-CB5940F3E00A}" type="slidenum">
              <a:rPr lang="en-US" u="none" smtClean="0">
                <a:latin typeface="Arial" charset="0"/>
              </a:rPr>
              <a:pPr/>
              <a:t>12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AEB7-CAC3-D987-165A-D5745F60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D66F6-95AD-DCE3-F93A-0D8FE6978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23257-E788-10A2-3EB0-7FCB1084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5392E-59A0-28D7-E6A2-A4CE1CD2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83D518-0219-F8F4-1874-FD01FBB6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731836"/>
            <a:ext cx="6752383" cy="515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49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>
          <a:xfrm>
            <a:off x="2033588" y="249238"/>
            <a:ext cx="8191500" cy="901700"/>
          </a:xfrm>
        </p:spPr>
        <p:txBody>
          <a:bodyPr/>
          <a:lstStyle/>
          <a:p>
            <a:r>
              <a:rPr lang="en-US" sz="3600"/>
              <a:t>ARP: Address Resolution Protocol</a:t>
            </a:r>
            <a:endParaRPr lang="en-US"/>
          </a:p>
        </p:txBody>
      </p:sp>
      <p:sp>
        <p:nvSpPr>
          <p:cNvPr id="40965" name="Rectangle 4"/>
          <p:cNvSpPr>
            <a:spLocks noGrp="1" noChangeArrowheads="1"/>
          </p:cNvSpPr>
          <p:nvPr>
            <p:ph idx="1"/>
          </p:nvPr>
        </p:nvSpPr>
        <p:spPr>
          <a:xfrm>
            <a:off x="6432551" y="1474788"/>
            <a:ext cx="3990975" cy="4648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Any station on a link handles an  </a:t>
            </a:r>
            <a:r>
              <a:rPr lang="en-US" dirty="0">
                <a:solidFill>
                  <a:srgbClr val="FF0000"/>
                </a:solidFill>
              </a:rPr>
              <a:t>ARP </a:t>
            </a:r>
            <a:r>
              <a:rPr lang="en-US" dirty="0"/>
              <a:t>table</a:t>
            </a:r>
          </a:p>
          <a:p>
            <a:pPr>
              <a:lnSpc>
                <a:spcPct val="90000"/>
              </a:lnSpc>
            </a:pPr>
            <a:r>
              <a:rPr lang="en-US" dirty="0"/>
              <a:t>ARP Table: IP/MAC address triples 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&lt; IP address; MAC address; TTL&gt;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 </a:t>
            </a:r>
            <a:r>
              <a:rPr lang="en-US" dirty="0"/>
              <a:t>TTL: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Time To Live, in msec</a:t>
            </a:r>
          </a:p>
        </p:txBody>
      </p:sp>
      <p:sp>
        <p:nvSpPr>
          <p:cNvPr id="40962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096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EF34EA43-6C6F-41FD-BDA3-9D72975A9DAF}" type="slidenum">
              <a:rPr lang="en-US" u="none" smtClean="0">
                <a:latin typeface="Arial" charset="0"/>
              </a:rPr>
              <a:pPr/>
              <a:t>14</a:t>
            </a:fld>
            <a:endParaRPr lang="en-US" u="none">
              <a:latin typeface="Arial" charset="0"/>
            </a:endParaRPr>
          </a:p>
        </p:txBody>
      </p:sp>
      <p:grpSp>
        <p:nvGrpSpPr>
          <p:cNvPr id="40966" name="Group 5"/>
          <p:cNvGrpSpPr>
            <a:grpSpLocks/>
          </p:cNvGrpSpPr>
          <p:nvPr/>
        </p:nvGrpSpPr>
        <p:grpSpPr bwMode="auto">
          <a:xfrm>
            <a:off x="1754189" y="1487489"/>
            <a:ext cx="4349631" cy="1277937"/>
            <a:chOff x="297" y="3336"/>
            <a:chExt cx="2792" cy="805"/>
          </a:xfrm>
        </p:grpSpPr>
        <p:sp>
          <p:nvSpPr>
            <p:cNvPr id="40997" name="Text Box 6"/>
            <p:cNvSpPr txBox="1">
              <a:spLocks noChangeArrowheads="1"/>
            </p:cNvSpPr>
            <p:nvPr/>
          </p:nvSpPr>
          <p:spPr bwMode="auto">
            <a:xfrm>
              <a:off x="390" y="3380"/>
              <a:ext cx="2699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Needed when a host must be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reached at layer 2.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Conversion IP -&gt; MAC needed</a:t>
              </a:r>
            </a:p>
          </p:txBody>
        </p:sp>
        <p:sp>
          <p:nvSpPr>
            <p:cNvPr id="40998" name="Rectangle 7"/>
            <p:cNvSpPr>
              <a:spLocks noChangeArrowheads="1"/>
            </p:cNvSpPr>
            <p:nvPr/>
          </p:nvSpPr>
          <p:spPr bwMode="auto">
            <a:xfrm>
              <a:off x="297" y="3336"/>
              <a:ext cx="2788" cy="8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aphicFrame>
        <p:nvGraphicFramePr>
          <p:cNvPr id="4096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74860"/>
              </p:ext>
            </p:extLst>
          </p:nvPr>
        </p:nvGraphicFramePr>
        <p:xfrm>
          <a:off x="3878264" y="304482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264" y="304482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Freeform 10"/>
          <p:cNvSpPr>
            <a:spLocks/>
          </p:cNvSpPr>
          <p:nvPr/>
        </p:nvSpPr>
        <p:spPr bwMode="auto">
          <a:xfrm>
            <a:off x="3324226" y="3944939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096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02301"/>
              </p:ext>
            </p:extLst>
          </p:nvPr>
        </p:nvGraphicFramePr>
        <p:xfrm>
          <a:off x="5376864" y="439737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4" y="439737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984498"/>
              </p:ext>
            </p:extLst>
          </p:nvPr>
        </p:nvGraphicFramePr>
        <p:xfrm>
          <a:off x="3868739" y="5843588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39" y="5843588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256029"/>
              </p:ext>
            </p:extLst>
          </p:nvPr>
        </p:nvGraphicFramePr>
        <p:xfrm>
          <a:off x="2192339" y="4279900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9" y="4279900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Rectangle 14"/>
          <p:cNvSpPr>
            <a:spLocks noChangeArrowheads="1"/>
          </p:cNvSpPr>
          <p:nvPr/>
        </p:nvSpPr>
        <p:spPr bwMode="auto">
          <a:xfrm>
            <a:off x="5241925" y="45085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3" name="Rectangle 15"/>
          <p:cNvSpPr>
            <a:spLocks noChangeArrowheads="1"/>
          </p:cNvSpPr>
          <p:nvPr/>
        </p:nvSpPr>
        <p:spPr bwMode="auto">
          <a:xfrm>
            <a:off x="2565401" y="4371975"/>
            <a:ext cx="182563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4" name="Rectangle 16"/>
          <p:cNvSpPr>
            <a:spLocks noChangeArrowheads="1"/>
          </p:cNvSpPr>
          <p:nvPr/>
        </p:nvSpPr>
        <p:spPr bwMode="auto">
          <a:xfrm>
            <a:off x="4064001" y="3413126"/>
            <a:ext cx="130175" cy="188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5" name="Rectangle 17"/>
          <p:cNvSpPr>
            <a:spLocks noChangeArrowheads="1"/>
          </p:cNvSpPr>
          <p:nvPr/>
        </p:nvSpPr>
        <p:spPr bwMode="auto">
          <a:xfrm>
            <a:off x="4017964" y="5654675"/>
            <a:ext cx="130175" cy="190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6" name="Line 18"/>
          <p:cNvSpPr>
            <a:spLocks noChangeShapeType="1"/>
          </p:cNvSpPr>
          <p:nvPr/>
        </p:nvSpPr>
        <p:spPr bwMode="auto">
          <a:xfrm>
            <a:off x="2743201" y="4449763"/>
            <a:ext cx="614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7" name="Line 19"/>
          <p:cNvSpPr>
            <a:spLocks noChangeShapeType="1"/>
          </p:cNvSpPr>
          <p:nvPr/>
        </p:nvSpPr>
        <p:spPr bwMode="auto">
          <a:xfrm>
            <a:off x="4111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8" name="Line 20"/>
          <p:cNvSpPr>
            <a:spLocks noChangeShapeType="1"/>
          </p:cNvSpPr>
          <p:nvPr/>
        </p:nvSpPr>
        <p:spPr bwMode="auto">
          <a:xfrm flipH="1">
            <a:off x="4700589" y="4575175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9" name="Line 21"/>
          <p:cNvSpPr>
            <a:spLocks noChangeShapeType="1"/>
          </p:cNvSpPr>
          <p:nvPr/>
        </p:nvSpPr>
        <p:spPr bwMode="auto">
          <a:xfrm flipV="1">
            <a:off x="4086225" y="5322889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0" name="Text Box 22"/>
          <p:cNvSpPr txBox="1">
            <a:spLocks noChangeArrowheads="1"/>
          </p:cNvSpPr>
          <p:nvPr/>
        </p:nvSpPr>
        <p:spPr bwMode="auto">
          <a:xfrm>
            <a:off x="4330700" y="3389313"/>
            <a:ext cx="2002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1A-2F-BB-76-09-AD</a:t>
            </a:r>
          </a:p>
        </p:txBody>
      </p:sp>
      <p:sp>
        <p:nvSpPr>
          <p:cNvPr id="40981" name="Line 23"/>
          <p:cNvSpPr>
            <a:spLocks noChangeShapeType="1"/>
          </p:cNvSpPr>
          <p:nvPr/>
        </p:nvSpPr>
        <p:spPr bwMode="auto">
          <a:xfrm flipH="1" flipV="1">
            <a:off x="4198938" y="3490914"/>
            <a:ext cx="176212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2" name="Line 24"/>
          <p:cNvSpPr>
            <a:spLocks noChangeShapeType="1"/>
          </p:cNvSpPr>
          <p:nvPr/>
        </p:nvSpPr>
        <p:spPr bwMode="auto">
          <a:xfrm flipV="1">
            <a:off x="5322888" y="4651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3" name="Text Box 25"/>
          <p:cNvSpPr txBox="1">
            <a:spLocks noChangeArrowheads="1"/>
          </p:cNvSpPr>
          <p:nvPr/>
        </p:nvSpPr>
        <p:spPr bwMode="auto">
          <a:xfrm>
            <a:off x="4908550" y="4943475"/>
            <a:ext cx="19781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58-23-D7-FA-20-B0</a:t>
            </a:r>
          </a:p>
        </p:txBody>
      </p:sp>
      <p:sp>
        <p:nvSpPr>
          <p:cNvPr id="40984" name="Line 26"/>
          <p:cNvSpPr>
            <a:spLocks noChangeShapeType="1"/>
          </p:cNvSpPr>
          <p:nvPr/>
        </p:nvSpPr>
        <p:spPr bwMode="auto">
          <a:xfrm flipH="1">
            <a:off x="4156076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5" name="Text Box 27"/>
          <p:cNvSpPr txBox="1">
            <a:spLocks noChangeArrowheads="1"/>
          </p:cNvSpPr>
          <p:nvPr/>
        </p:nvSpPr>
        <p:spPr bwMode="auto">
          <a:xfrm>
            <a:off x="4445001" y="5651500"/>
            <a:ext cx="1966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0C-C4-11-6F-E3-98</a:t>
            </a:r>
          </a:p>
        </p:txBody>
      </p:sp>
      <p:sp>
        <p:nvSpPr>
          <p:cNvPr id="40986" name="Line 28"/>
          <p:cNvSpPr>
            <a:spLocks noChangeShapeType="1"/>
          </p:cNvSpPr>
          <p:nvPr/>
        </p:nvSpPr>
        <p:spPr bwMode="auto">
          <a:xfrm flipV="1">
            <a:off x="2654300" y="4524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7" name="Text Box 29"/>
          <p:cNvSpPr txBox="1">
            <a:spLocks noChangeArrowheads="1"/>
          </p:cNvSpPr>
          <p:nvPr/>
        </p:nvSpPr>
        <p:spPr bwMode="auto">
          <a:xfrm>
            <a:off x="1524000" y="4833938"/>
            <a:ext cx="19584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71-65-F7-2B-08-53</a:t>
            </a:r>
          </a:p>
        </p:txBody>
      </p:sp>
      <p:sp>
        <p:nvSpPr>
          <p:cNvPr id="40988" name="Text Box 30"/>
          <p:cNvSpPr txBox="1">
            <a:spLocks noChangeArrowheads="1"/>
          </p:cNvSpPr>
          <p:nvPr/>
        </p:nvSpPr>
        <p:spPr bwMode="auto">
          <a:xfrm>
            <a:off x="3536950" y="4435476"/>
            <a:ext cx="8883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   LAN</a:t>
            </a:r>
          </a:p>
        </p:txBody>
      </p:sp>
      <p:sp>
        <p:nvSpPr>
          <p:cNvPr id="40989" name="Text Box 31"/>
          <p:cNvSpPr txBox="1">
            <a:spLocks noChangeArrowheads="1"/>
          </p:cNvSpPr>
          <p:nvPr/>
        </p:nvSpPr>
        <p:spPr bwMode="auto">
          <a:xfrm>
            <a:off x="1754189" y="37909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237.196.7.23</a:t>
            </a:r>
          </a:p>
        </p:txBody>
      </p:sp>
      <p:sp>
        <p:nvSpPr>
          <p:cNvPr id="40990" name="Line 32"/>
          <p:cNvSpPr>
            <a:spLocks noChangeShapeType="1"/>
          </p:cNvSpPr>
          <p:nvPr/>
        </p:nvSpPr>
        <p:spPr bwMode="auto">
          <a:xfrm>
            <a:off x="2400300" y="4043363"/>
            <a:ext cx="0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1" name="Text Box 33"/>
          <p:cNvSpPr txBox="1">
            <a:spLocks noChangeArrowheads="1"/>
          </p:cNvSpPr>
          <p:nvPr/>
        </p:nvSpPr>
        <p:spPr bwMode="auto">
          <a:xfrm>
            <a:off x="4468814" y="29908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237.196.7.78</a:t>
            </a:r>
          </a:p>
        </p:txBody>
      </p:sp>
      <p:sp>
        <p:nvSpPr>
          <p:cNvPr id="40992" name="Line 34"/>
          <p:cNvSpPr>
            <a:spLocks noChangeShapeType="1"/>
          </p:cNvSpPr>
          <p:nvPr/>
        </p:nvSpPr>
        <p:spPr bwMode="auto">
          <a:xfrm flipH="1" flipV="1">
            <a:off x="4229101" y="3116263"/>
            <a:ext cx="2825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3" name="Line 35"/>
          <p:cNvSpPr>
            <a:spLocks noChangeShapeType="1"/>
          </p:cNvSpPr>
          <p:nvPr/>
        </p:nvSpPr>
        <p:spPr bwMode="auto">
          <a:xfrm>
            <a:off x="5578475" y="4156076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4" name="Text Box 36"/>
          <p:cNvSpPr txBox="1">
            <a:spLocks noChangeArrowheads="1"/>
          </p:cNvSpPr>
          <p:nvPr/>
        </p:nvSpPr>
        <p:spPr bwMode="auto">
          <a:xfrm>
            <a:off x="4968875" y="3890963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237.196.7.14</a:t>
            </a:r>
          </a:p>
        </p:txBody>
      </p:sp>
      <p:sp>
        <p:nvSpPr>
          <p:cNvPr id="40995" name="Line 38"/>
          <p:cNvSpPr>
            <a:spLocks noChangeShapeType="1"/>
          </p:cNvSpPr>
          <p:nvPr/>
        </p:nvSpPr>
        <p:spPr bwMode="auto">
          <a:xfrm>
            <a:off x="3660776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6" name="Text Box 39"/>
          <p:cNvSpPr txBox="1">
            <a:spLocks noChangeArrowheads="1"/>
          </p:cNvSpPr>
          <p:nvPr/>
        </p:nvSpPr>
        <p:spPr bwMode="auto">
          <a:xfrm>
            <a:off x="2422526" y="58610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237.196.7.88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Routing between two LANs</a:t>
            </a:r>
          </a:p>
        </p:txBody>
      </p:sp>
      <p:sp>
        <p:nvSpPr>
          <p:cNvPr id="43014" name="Rectangle 4"/>
          <p:cNvSpPr>
            <a:spLocks noGrp="1" noChangeArrowheads="1"/>
          </p:cNvSpPr>
          <p:nvPr>
            <p:ph idx="1"/>
          </p:nvPr>
        </p:nvSpPr>
        <p:spPr>
          <a:xfrm>
            <a:off x="2057400" y="1143000"/>
            <a:ext cx="7772400" cy="4648200"/>
          </a:xfrm>
        </p:spPr>
        <p:txBody>
          <a:bodyPr>
            <a:normAutofit fontScale="6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A needs to contact B via R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  Assume A knows B’s IP address.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 ha due </a:t>
            </a:r>
            <a:r>
              <a:rPr lang="en-US" sz="2400" dirty="0" err="1"/>
              <a:t>tabelle</a:t>
            </a:r>
            <a:r>
              <a:rPr lang="en-US" sz="2400" dirty="0"/>
              <a:t> ARP, </a:t>
            </a:r>
            <a:r>
              <a:rPr lang="en-US" sz="2400" dirty="0" err="1"/>
              <a:t>una</a:t>
            </a:r>
            <a:r>
              <a:rPr lang="en-US" sz="2400" dirty="0"/>
              <a:t> per </a:t>
            </a:r>
            <a:r>
              <a:rPr lang="en-US" sz="2400" dirty="0" err="1"/>
              <a:t>dominio</a:t>
            </a:r>
            <a:r>
              <a:rPr lang="en-US" sz="2400" dirty="0"/>
              <a:t> di </a:t>
            </a:r>
            <a:r>
              <a:rPr lang="en-US" sz="2400" dirty="0" err="1"/>
              <a:t>collisione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routing table at source Host, find router 111.111.111.110</a:t>
            </a:r>
          </a:p>
          <a:p>
            <a:r>
              <a:rPr lang="en-US" dirty="0"/>
              <a:t>In ARP table at source, find MAC address E6-E9-00-17-BB-4B,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301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301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7DD1D9A-28E1-4361-AB07-2DEB72F98727}" type="slidenum">
              <a:rPr lang="en-US" u="none" smtClean="0">
                <a:latin typeface="Arial" charset="0"/>
              </a:rPr>
              <a:pPr/>
              <a:t>15</a:t>
            </a:fld>
            <a:endParaRPr lang="en-US" u="none">
              <a:latin typeface="Arial" charset="0"/>
            </a:endParaRPr>
          </a:p>
        </p:txBody>
      </p:sp>
      <p:pic>
        <p:nvPicPr>
          <p:cNvPr id="43012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155826"/>
            <a:ext cx="8208962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 Box 5"/>
          <p:cNvSpPr txBox="1">
            <a:spLocks noChangeArrowheads="1"/>
          </p:cNvSpPr>
          <p:nvPr/>
        </p:nvSpPr>
        <p:spPr bwMode="auto">
          <a:xfrm>
            <a:off x="2420938" y="330835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3016" name="Text Box 6"/>
          <p:cNvSpPr txBox="1">
            <a:spLocks noChangeArrowheads="1"/>
          </p:cNvSpPr>
          <p:nvPr/>
        </p:nvSpPr>
        <p:spPr bwMode="auto">
          <a:xfrm>
            <a:off x="5608639" y="46021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sp>
        <p:nvSpPr>
          <p:cNvPr id="43017" name="Text Box 7"/>
          <p:cNvSpPr txBox="1">
            <a:spLocks noChangeArrowheads="1"/>
          </p:cNvSpPr>
          <p:nvPr/>
        </p:nvSpPr>
        <p:spPr bwMode="auto">
          <a:xfrm>
            <a:off x="9466264" y="48910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/>
          <p:cNvSpPr>
            <a:spLocks noGrp="1" noChangeArrowheads="1"/>
          </p:cNvSpPr>
          <p:nvPr>
            <p:ph idx="1"/>
          </p:nvPr>
        </p:nvSpPr>
        <p:spPr>
          <a:xfrm>
            <a:off x="2046288" y="280989"/>
            <a:ext cx="7772400" cy="3476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A originates  datagram D, A -&gt;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Is B in the same LAN? NO. Routing is needed via R.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R’s MAC address is needed. ARP is the recipe!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D is embedded in a frame F. Note that F goes from MAC A-&gt; MAC R, but D refers IP A -&gt; IP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received F, extracts D, sees B IP, and understands that B is within LAN2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uses ARP for having the MAC address of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creates a frame F2, and sends it to B. F2 contains D (unchanged) but at layer 2 the conversation if between R and B.</a:t>
            </a:r>
          </a:p>
        </p:txBody>
      </p:sp>
      <p:sp>
        <p:nvSpPr>
          <p:cNvPr id="4403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403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CD102004-F98A-4950-9463-D7BDD85A2D93}" type="slidenum">
              <a:rPr lang="en-US" u="none" smtClean="0">
                <a:latin typeface="Arial" charset="0"/>
              </a:rPr>
              <a:pPr/>
              <a:t>16</a:t>
            </a:fld>
            <a:endParaRPr lang="en-US" u="none">
              <a:latin typeface="Arial" charset="0"/>
            </a:endParaRPr>
          </a:p>
        </p:txBody>
      </p:sp>
      <p:pic>
        <p:nvPicPr>
          <p:cNvPr id="44036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941764"/>
            <a:ext cx="69643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8764589" y="56054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2555876" y="4311650"/>
            <a:ext cx="42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5494339" y="54752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pic>
        <p:nvPicPr>
          <p:cNvPr id="402463" name="Picture 31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779838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4" name="Picture 32" descr="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5" y="40909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5" name="Picture 33" descr="br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4" y="3454400"/>
            <a:ext cx="193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6" name="Picture 34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8322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7" name="Picture 35" descr="ris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6" y="4464051"/>
            <a:ext cx="167957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8" name="Picture 36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4703764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9" name="Picture 37" descr="ma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3506788"/>
            <a:ext cx="1409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0" name="Picture 38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4010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1" name="Picture 39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4562475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2" name="Picture 40" descr="arp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4400550"/>
            <a:ext cx="1576388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4" name="Picture 42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4808539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5" name="Picture 43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3" y="48196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6" name="Picture 44" descr="risp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5614989"/>
            <a:ext cx="14287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7" name="Picture 45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8" y="57213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8" name="Picture 46" descr="MAC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6" y="4638676"/>
            <a:ext cx="14192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9" name="Picture 47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4645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80" name="Picture 48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50" y="5461000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0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4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787 C 0.03785 0.12454 0.0724 0.1706 0.10816 0.18611 C 0.14393 0.20162 0.2 0.17361 0.21771 0.17106 " pathEditMode="relative" ptsTypes="aaA">
                                      <p:cBhvr>
                                        <p:cTn id="52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0.07014 C 0.0566 0.09954 0.10834 0.12917 0.11129 0.16898 C 0.11424 0.2088 0.06841 0.2588 0.02257 0.3088 " pathEditMode="relative" ptsTypes="aaA">
                                      <p:cBhvr>
                                        <p:cTn id="55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8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7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15 0.04399 C -0.06719 0.05417 -0.09722 0.06436 -0.13385 0.05047 C -0.17049 0.03658 -0.23594 -0.02476 -0.25642 -0.03981 " pathEditMode="relative" ptsTypes="aaA">
                                      <p:cBhvr>
                                        <p:cTn id="75" dur="2000" fill="hold"/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8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7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6134 C 0.02066 0.1081 0.05278 0.15509 0.09358 0.17523 C 0.13438 0.19537 0.21042 0.18056 0.23386 0.18171 " pathEditMode="relative" ptsTypes="aaA">
                                      <p:cBhvr>
                                        <p:cTn id="105" dur="2000" fill="hold"/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8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7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1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6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0.02245 C 0.071 0.0588 0.1085 0.09537 0.1434 0.07824 C 0.1783 0.06111 0.21076 -0.00995 0.2434 -0.08079 " pathEditMode="relative" ptsTypes="aaA">
                                      <p:cBhvr>
                                        <p:cTn id="142" dur="2000" fill="hold"/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C 0.05 -0.01875 0.1 -0.03727 0.13871 -0.01713 C 0.17743 0.00301 0.20486 0.06181 0.23229 0.1206 " pathEditMode="relative" rAng="0" ptsTypes="aaA">
                                      <p:cBhvr>
                                        <p:cTn id="144" dur="2000" fill="hold"/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6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7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1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5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6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3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8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2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7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61 -0.01088 C -0.05538 -0.08565 -0.06198 -0.16042 -0.10035 -0.18287 C -0.13871 -0.20533 -0.24948 -0.15232 -0.27934 -0.1463 " pathEditMode="relative" ptsTypes="aaA">
                                      <p:cBhvr>
                                        <p:cTn id="180" dur="2000" fill="hold"/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3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8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91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97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2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C 0.05834 -0.01459 0.11684 -0.02917 0.17257 -0.00417 C 0.2283 0.02083 0.30695 0.125 0.33386 0.15046 " pathEditMode="relative" ptsTypes="aaA">
                                      <p:cBhvr>
                                        <p:cTn id="205" dur="2000" fill="hold"/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08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3" dur="500"/>
                                        <p:tgtEl>
                                          <p:spTgt spid="40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8AF3-FB4A-4023-90A8-E379D2F4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General L2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DF053-F61A-435E-AA0F-B2122154E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CEAF3B56-90AF-45AC-A2DE-C1FF04B1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5" r="1870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73B77-9E12-4F0E-B1D4-7A1C4B2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17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AF809-8AFF-4BD6-8ABD-DFDBB989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25130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56" y="1142984"/>
            <a:ext cx="5429288" cy="254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043" y="3786190"/>
            <a:ext cx="583865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4278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472" y="1388212"/>
            <a:ext cx="8005178" cy="454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496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D6046-9617-42E2-8436-B0C76ECF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Layer 2 links work: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3A1F8-4920-4254-B9B1-68587B4A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2D6ED-8855-4C12-8A7A-8DDAE176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04B63-D59C-4BE7-AE5D-6EEE3F48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5-</a:t>
            </a:r>
            <a:fld id="{8E23C16C-CAF7-4F86-89B2-3189CF5EC31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310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mitm</a:t>
            </a:r>
            <a:endParaRPr lang="it-IT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00" y="2071678"/>
            <a:ext cx="718604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9391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0824-37B1-48E8-AAEA-F52A3544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 IP Conflict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13937-0AAA-4529-BFCB-A9DA022E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684BF-6D7A-410A-8C22-FEB31469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3D920D-EE95-49C6-9164-D2B354CDC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41" y="1095983"/>
            <a:ext cx="8000300" cy="53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16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Countermeasures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Watching</a:t>
            </a:r>
            <a:endParaRPr lang="it-IT" dirty="0"/>
          </a:p>
          <a:p>
            <a:r>
              <a:rPr lang="it-IT" dirty="0" err="1"/>
              <a:t>Static</a:t>
            </a:r>
            <a:r>
              <a:rPr lang="it-IT" dirty="0"/>
              <a:t> ARP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/>
              <a:t>ARP </a:t>
            </a:r>
            <a:r>
              <a:rPr lang="it-IT" dirty="0" err="1"/>
              <a:t>Jamming</a:t>
            </a:r>
            <a:endParaRPr lang="it-IT" dirty="0"/>
          </a:p>
          <a:p>
            <a:r>
              <a:rPr lang="it-IT" dirty="0"/>
              <a:t>SSL/TLS (</a:t>
            </a:r>
            <a:r>
              <a:rPr lang="it-IT" dirty="0" err="1"/>
              <a:t>but</a:t>
            </a:r>
            <a:r>
              <a:rPr lang="it-IT" dirty="0"/>
              <a:t> works </a:t>
            </a:r>
            <a:r>
              <a:rPr lang="it-IT" dirty="0" err="1"/>
              <a:t>only</a:t>
            </a:r>
            <a:r>
              <a:rPr lang="it-IT" dirty="0"/>
              <a:t> on a per app </a:t>
            </a:r>
            <a:r>
              <a:rPr lang="it-IT" dirty="0" err="1"/>
              <a:t>basis</a:t>
            </a:r>
            <a:r>
              <a:rPr lang="it-IT" dirty="0"/>
              <a:t>)</a:t>
            </a:r>
          </a:p>
          <a:p>
            <a:r>
              <a:rPr lang="it-IT" dirty="0"/>
              <a:t>VPN </a:t>
            </a:r>
            <a:r>
              <a:rPr lang="it-IT" dirty="0" err="1"/>
              <a:t>technologies</a:t>
            </a:r>
            <a:r>
              <a:rPr lang="it-IT" dirty="0"/>
              <a:t>: IP Sec, </a:t>
            </a:r>
            <a:r>
              <a:rPr lang="it-IT" dirty="0" err="1"/>
              <a:t>Tunnels</a:t>
            </a:r>
            <a:r>
              <a:rPr lang="it-IT" dirty="0"/>
              <a:t>, SSH</a:t>
            </a:r>
          </a:p>
          <a:p>
            <a:r>
              <a:rPr lang="it-IT" dirty="0"/>
              <a:t>User </a:t>
            </a:r>
            <a:r>
              <a:rPr lang="it-IT" dirty="0" err="1"/>
              <a:t>isolation</a:t>
            </a:r>
            <a:r>
              <a:rPr lang="it-IT" dirty="0"/>
              <a:t> (a station can talk to the router </a:t>
            </a:r>
            <a:r>
              <a:rPr lang="it-IT" dirty="0" err="1"/>
              <a:t>only</a:t>
            </a:r>
            <a:r>
              <a:rPr lang="it-IT" dirty="0"/>
              <a:t>)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777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DHCP: Dynamic Host Configuration Protocol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895974" y="1369673"/>
            <a:ext cx="11096157" cy="2317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goal: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host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dynamically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obtains IP address from network server when it “joins” network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can renew its lease on address in use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allows reuse of addresses (only hold address while connected/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support for mobile users who join/leave network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A4878C-1BFB-0D4A-B7ED-0141B1F98B2A}"/>
              </a:ext>
            </a:extLst>
          </p:cNvPr>
          <p:cNvSpPr txBox="1">
            <a:spLocks noChangeArrowheads="1"/>
          </p:cNvSpPr>
          <p:nvPr/>
        </p:nvSpPr>
        <p:spPr>
          <a:xfrm>
            <a:off x="869430" y="3920499"/>
            <a:ext cx="11096157" cy="2345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DHCP overview: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broadcasts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discover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responds with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offer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requests IP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request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msg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sends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ack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6901C4-5463-CC4D-A8BA-E1B660D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1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8BA707-A970-46EB-4053-642B85AA9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161DD-F9FE-661D-9967-4AC504C0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5C188-071B-92CF-B778-6D4B720AD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23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FD3B64-4750-48A7-81F1-2450A3DE34D8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sz="2800"/>
              <a:t>The DHCP requests are made in broadcast mode. </a:t>
            </a:r>
          </a:p>
          <a:p>
            <a:pPr algn="just" eaLnBrk="1" hangingPunct="1">
              <a:defRPr/>
            </a:pPr>
            <a:endParaRPr lang="en-US" sz="2800"/>
          </a:p>
          <a:p>
            <a:pPr algn="just" eaLnBrk="1" hangingPunct="1">
              <a:defRPr/>
            </a:pPr>
            <a:r>
              <a:rPr lang="en-US" sz="2800"/>
              <a:t>If the attacker replies before the real DHCP server it can manipulate:</a:t>
            </a:r>
          </a:p>
          <a:p>
            <a:pPr algn="just" eaLnBrk="1" hangingPunct="1">
              <a:defRPr/>
            </a:pPr>
            <a:endParaRPr lang="en-US" sz="2800"/>
          </a:p>
          <a:p>
            <a:pPr lvl="1" algn="just" eaLnBrk="1" hangingPunct="1">
              <a:defRPr/>
            </a:pPr>
            <a:r>
              <a:rPr lang="en-US" sz="2400"/>
              <a:t>IP address of the victim</a:t>
            </a:r>
          </a:p>
          <a:p>
            <a:pPr lvl="1" algn="just" eaLnBrk="1" hangingPunct="1">
              <a:defRPr/>
            </a:pPr>
            <a:r>
              <a:rPr lang="en-US" sz="2400"/>
              <a:t>GW address assigned to the victim</a:t>
            </a:r>
          </a:p>
          <a:p>
            <a:pPr lvl="1" algn="just" eaLnBrk="1" hangingPunct="1">
              <a:defRPr/>
            </a:pPr>
            <a:r>
              <a:rPr lang="en-US" sz="2400"/>
              <a:t>DNS address</a:t>
            </a:r>
          </a:p>
        </p:txBody>
      </p:sp>
    </p:spTree>
    <p:extLst>
      <p:ext uri="{BB962C8B-B14F-4D97-AF65-F5344CB8AC3E}">
        <p14:creationId xmlns:p14="http://schemas.microsoft.com/office/powerpoint/2010/main" val="2469464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BAE9C-6E7E-4B50-9C58-99C067A6BC9C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- countermeasures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47850"/>
            <a:ext cx="8229600" cy="4533900"/>
          </a:xfrm>
        </p:spPr>
        <p:txBody>
          <a:bodyPr/>
          <a:lstStyle/>
          <a:p>
            <a:pPr algn="just"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detection</a:t>
            </a:r>
            <a:r>
              <a:rPr lang="it-IT" dirty="0"/>
              <a:t> of multiple DHCP </a:t>
            </a:r>
            <a:r>
              <a:rPr lang="it-IT" dirty="0" err="1"/>
              <a:t>replies</a:t>
            </a:r>
            <a:endParaRPr lang="it-IT" dirty="0"/>
          </a:p>
          <a:p>
            <a:pPr algn="just" eaLnBrk="1" hangingPunct="1">
              <a:defRPr/>
            </a:pPr>
            <a:r>
              <a:rPr lang="it-IT" dirty="0">
                <a:solidFill>
                  <a:srgbClr val="92D050"/>
                </a:solidFill>
              </a:rPr>
              <a:t>YES</a:t>
            </a:r>
            <a:r>
              <a:rPr lang="it-IT" dirty="0"/>
              <a:t> – </a:t>
            </a:r>
            <a:r>
              <a:rPr lang="it-IT" dirty="0" err="1"/>
              <a:t>dhcp</a:t>
            </a:r>
            <a:r>
              <a:rPr lang="it-IT" dirty="0"/>
              <a:t> probe</a:t>
            </a:r>
          </a:p>
          <a:p>
            <a:pPr algn="just" eaLnBrk="1" hangingPunct="1">
              <a:defRPr/>
            </a:pPr>
            <a:r>
              <a:rPr lang="it-IT" dirty="0"/>
              <a:t>YES – Switch </a:t>
            </a:r>
            <a:r>
              <a:rPr lang="it-IT" dirty="0" err="1"/>
              <a:t>ACLs</a:t>
            </a:r>
            <a:r>
              <a:rPr lang="it-IT" dirty="0"/>
              <a:t>, DHCP </a:t>
            </a:r>
            <a:r>
              <a:rPr lang="it-IT" dirty="0" err="1"/>
              <a:t>snooping</a:t>
            </a:r>
            <a:endParaRPr lang="it-IT" dirty="0"/>
          </a:p>
          <a:p>
            <a:pPr algn="just" eaLnBrk="1" hangingPunct="1">
              <a:defRPr/>
            </a:pPr>
            <a:r>
              <a:rPr lang="it-IT" dirty="0"/>
              <a:t>YES – DHCP </a:t>
            </a:r>
            <a:r>
              <a:rPr lang="it-IT" dirty="0" err="1"/>
              <a:t>starvator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731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Reflection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with broadcast</a:t>
            </a:r>
          </a:p>
        </p:txBody>
      </p:sp>
      <p:sp>
        <p:nvSpPr>
          <p:cNvPr id="112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46201"/>
            <a:ext cx="7223125" cy="2511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 sz="2400" dirty="0" err="1"/>
              <a:t>Example</a:t>
            </a:r>
            <a:r>
              <a:rPr lang="it-IT" sz="2400" dirty="0"/>
              <a:t>: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Fake</a:t>
            </a:r>
            <a:r>
              <a:rPr lang="it-IT" sz="2000" dirty="0"/>
              <a:t> </a:t>
            </a:r>
            <a:r>
              <a:rPr lang="it-IT" sz="2000" dirty="0" err="1"/>
              <a:t>victim’s</a:t>
            </a:r>
            <a:r>
              <a:rPr lang="it-IT" sz="2000" dirty="0"/>
              <a:t> IP</a:t>
            </a:r>
          </a:p>
          <a:p>
            <a:pPr lvl="1">
              <a:lnSpc>
                <a:spcPct val="90000"/>
              </a:lnSpc>
            </a:pPr>
            <a:r>
              <a:rPr lang="it-IT" sz="2000" dirty="0"/>
              <a:t>Generate broadcast </a:t>
            </a:r>
            <a:r>
              <a:rPr lang="it-IT" sz="2000" dirty="0" err="1"/>
              <a:t>traffic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</a:t>
            </a:r>
            <a:r>
              <a:rPr lang="it-IT" sz="2000" dirty="0" err="1"/>
              <a:t>fake</a:t>
            </a:r>
            <a:r>
              <a:rPr lang="it-IT" sz="2000" dirty="0"/>
              <a:t> IP.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Answers</a:t>
            </a:r>
            <a:r>
              <a:rPr lang="it-IT" sz="2000" dirty="0"/>
              <a:t> </a:t>
            </a:r>
            <a:r>
              <a:rPr lang="it-IT" sz="2000" dirty="0" err="1"/>
              <a:t>flood</a:t>
            </a:r>
            <a:r>
              <a:rPr lang="it-IT" sz="2000" dirty="0"/>
              <a:t> the </a:t>
            </a:r>
            <a:r>
              <a:rPr lang="it-IT" sz="2000" dirty="0" err="1"/>
              <a:t>victim</a:t>
            </a:r>
            <a:r>
              <a:rPr lang="it-IT" sz="2000" dirty="0"/>
              <a:t>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Depending</a:t>
            </a:r>
            <a:r>
              <a:rPr lang="it-IT" sz="2000" dirty="0"/>
              <a:t> on the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attack</a:t>
            </a:r>
            <a:r>
              <a:rPr lang="it-IT" sz="2000" dirty="0"/>
              <a:t>, </a:t>
            </a:r>
            <a:r>
              <a:rPr lang="it-IT" sz="2000" dirty="0" err="1"/>
              <a:t>particular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r>
              <a:rPr lang="it-IT" sz="2000" dirty="0"/>
              <a:t> are </a:t>
            </a:r>
            <a:r>
              <a:rPr lang="it-IT" sz="2000" dirty="0" err="1"/>
              <a:t>required</a:t>
            </a: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  <a:buFont typeface="ZapfDingbats" pitchFamily="82" charset="2"/>
              <a:buNone/>
            </a:pPr>
            <a:endParaRPr lang="it-IT" sz="2000" dirty="0"/>
          </a:p>
        </p:txBody>
      </p:sp>
      <p:graphicFrame>
        <p:nvGraphicFramePr>
          <p:cNvPr id="11266" name="Object 5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2376489" y="4806951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5000" imgH="1085760" progId="MS_ClipArt_Gallery.2">
                  <p:embed/>
                </p:oleObj>
              </mc:Choice>
              <mc:Fallback>
                <p:oleObj name="Clip" r:id="rId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9" y="4806951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Segnaposto piè di pagina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Network Layer</a:t>
            </a:r>
          </a:p>
        </p:txBody>
      </p:sp>
      <p:sp>
        <p:nvSpPr>
          <p:cNvPr id="11272" name="Segnaposto numero diapositiva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4-</a:t>
            </a:r>
            <a:fld id="{8B9119C8-7545-443C-B52D-67A101F86A5F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11267" name="Object 21"/>
          <p:cNvGraphicFramePr>
            <a:graphicFrameLocks noChangeAspect="1"/>
          </p:cNvGraphicFramePr>
          <p:nvPr/>
        </p:nvGraphicFramePr>
        <p:xfrm>
          <a:off x="4152900" y="5297489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5000" imgH="1085760" progId="MS_ClipArt_Gallery.2">
                  <p:embed/>
                </p:oleObj>
              </mc:Choice>
              <mc:Fallback>
                <p:oleObj name="Clip" r:id="rId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5297489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22"/>
          <p:cNvGraphicFramePr>
            <a:graphicFrameLocks noChangeAspect="1"/>
          </p:cNvGraphicFramePr>
          <p:nvPr/>
        </p:nvGraphicFramePr>
        <p:xfrm>
          <a:off x="6967539" y="500221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539" y="500221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23"/>
          <p:cNvGraphicFramePr>
            <a:graphicFrameLocks noChangeAspect="1"/>
          </p:cNvGraphicFramePr>
          <p:nvPr/>
        </p:nvGraphicFramePr>
        <p:xfrm>
          <a:off x="8034339" y="431006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4339" y="431006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24"/>
          <p:cNvGraphicFramePr>
            <a:graphicFrameLocks noChangeAspect="1"/>
          </p:cNvGraphicFramePr>
          <p:nvPr/>
        </p:nvGraphicFramePr>
        <p:xfrm>
          <a:off x="8943975" y="3508376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3975" y="3508376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275" name="AutoShape 25"/>
          <p:cNvCxnSpPr>
            <a:cxnSpLocks noChangeShapeType="1"/>
            <a:stCxn id="11281" idx="2"/>
          </p:cNvCxnSpPr>
          <p:nvPr/>
        </p:nvCxnSpPr>
        <p:spPr bwMode="auto">
          <a:xfrm flipH="1">
            <a:off x="4659314" y="4446588"/>
            <a:ext cx="854075" cy="850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6" name="AutoShape 26"/>
          <p:cNvCxnSpPr>
            <a:cxnSpLocks noChangeShapeType="1"/>
            <a:stCxn id="11281" idx="2"/>
          </p:cNvCxnSpPr>
          <p:nvPr/>
        </p:nvCxnSpPr>
        <p:spPr bwMode="auto">
          <a:xfrm flipH="1">
            <a:off x="3387726" y="4446588"/>
            <a:ext cx="2125663" cy="781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7" name="AutoShape 27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5"/>
            <a:ext cx="984250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8" name="AutoShape 28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6"/>
            <a:ext cx="1544638" cy="593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9" name="AutoShape 29"/>
          <p:cNvCxnSpPr>
            <a:cxnSpLocks noChangeShapeType="1"/>
            <a:stCxn id="11281" idx="3"/>
          </p:cNvCxnSpPr>
          <p:nvPr/>
        </p:nvCxnSpPr>
        <p:spPr bwMode="auto">
          <a:xfrm flipV="1">
            <a:off x="6489701" y="3929063"/>
            <a:ext cx="2454275" cy="207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1280" name="Text Box 30"/>
          <p:cNvSpPr txBox="1">
            <a:spLocks noChangeArrowheads="1"/>
          </p:cNvSpPr>
          <p:nvPr/>
        </p:nvSpPr>
        <p:spPr bwMode="auto">
          <a:xfrm>
            <a:off x="1905000" y="4095751"/>
            <a:ext cx="27327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Attacker</a:t>
            </a:r>
            <a:endParaRPr lang="it-IT" u="none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Fake IP : 192.168.0.1</a:t>
            </a:r>
          </a:p>
        </p:txBody>
      </p:sp>
      <p:sp>
        <p:nvSpPr>
          <p:cNvPr id="11281" name="AutoShape 31"/>
          <p:cNvSpPr>
            <a:spLocks noChangeArrowheads="1"/>
          </p:cNvSpPr>
          <p:nvPr/>
        </p:nvSpPr>
        <p:spPr bwMode="auto">
          <a:xfrm>
            <a:off x="4881564" y="3641726"/>
            <a:ext cx="1608137" cy="804863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Network</a:t>
            </a:r>
          </a:p>
        </p:txBody>
      </p:sp>
      <p:sp>
        <p:nvSpPr>
          <p:cNvPr id="11282" name="Text Box 32"/>
          <p:cNvSpPr txBox="1">
            <a:spLocks noChangeArrowheads="1"/>
          </p:cNvSpPr>
          <p:nvPr/>
        </p:nvSpPr>
        <p:spPr bwMode="auto">
          <a:xfrm>
            <a:off x="5164139" y="5902326"/>
            <a:ext cx="2037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Victim</a:t>
            </a:r>
            <a:endParaRPr lang="it-IT" u="none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IP: 192.168.0.1</a:t>
            </a:r>
          </a:p>
        </p:txBody>
      </p:sp>
      <p:sp>
        <p:nvSpPr>
          <p:cNvPr id="11283" name="Text Box 33"/>
          <p:cNvSpPr txBox="1">
            <a:spLocks noChangeArrowheads="1"/>
          </p:cNvSpPr>
          <p:nvPr/>
        </p:nvSpPr>
        <p:spPr bwMode="auto">
          <a:xfrm>
            <a:off x="8399463" y="5305426"/>
            <a:ext cx="22650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Subnet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hosts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Passive </a:t>
            </a:r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attackers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87725" y="3929064"/>
            <a:ext cx="5556250" cy="1493837"/>
            <a:chOff x="1174" y="2475"/>
            <a:chExt cx="3500" cy="941"/>
          </a:xfrm>
        </p:grpSpPr>
        <p:cxnSp>
          <p:nvCxnSpPr>
            <p:cNvPr id="11289" name="AutoShape 34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0" name="AutoShape 35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1" name="AutoShape 36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5180014" y="3916364"/>
            <a:ext cx="3844925" cy="1666875"/>
            <a:chOff x="1174" y="2475"/>
            <a:chExt cx="3500" cy="941"/>
          </a:xfrm>
        </p:grpSpPr>
        <p:cxnSp>
          <p:nvCxnSpPr>
            <p:cNvPr id="11286" name="AutoShape 40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7" name="AutoShape 41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8" name="AutoShape 42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1159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COUNTERMEASURES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2057400" y="1600200"/>
            <a:ext cx="7824814" cy="4648200"/>
          </a:xfrm>
        </p:spPr>
        <p:txBody>
          <a:bodyPr/>
          <a:lstStyle/>
          <a:p>
            <a:r>
              <a:rPr lang="it-IT" dirty="0" err="1"/>
              <a:t>Limiting</a:t>
            </a:r>
            <a:r>
              <a:rPr lang="it-IT" dirty="0"/>
              <a:t> ICMP and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broadcast on </a:t>
            </a:r>
            <a:r>
              <a:rPr lang="it-IT" dirty="0" err="1"/>
              <a:t>LANs</a:t>
            </a:r>
            <a:endParaRPr lang="it-IT" dirty="0"/>
          </a:p>
          <a:p>
            <a:r>
              <a:rPr lang="it-IT" dirty="0" err="1"/>
              <a:t>Configure</a:t>
            </a:r>
            <a:r>
              <a:rPr lang="it-IT" dirty="0"/>
              <a:t> firewalls</a:t>
            </a:r>
          </a:p>
          <a:p>
            <a:r>
              <a:rPr lang="it-IT" dirty="0"/>
              <a:t>IP </a:t>
            </a:r>
            <a:r>
              <a:rPr lang="it-IT" dirty="0" err="1"/>
              <a:t>spoofings</a:t>
            </a:r>
            <a:r>
              <a:rPr lang="it-IT" dirty="0"/>
              <a:t> are </a:t>
            </a:r>
            <a:r>
              <a:rPr lang="it-IT" dirty="0" err="1"/>
              <a:t>severely</a:t>
            </a:r>
            <a:r>
              <a:rPr lang="it-IT" dirty="0"/>
              <a:t> limited from LAN to LAN, </a:t>
            </a:r>
            <a:r>
              <a:rPr lang="it-IT" dirty="0" err="1"/>
              <a:t>but</a:t>
            </a:r>
            <a:r>
              <a:rPr lang="it-IT" dirty="0"/>
              <a:t> are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/>
              <a:t>Use Reverse </a:t>
            </a:r>
            <a:r>
              <a:rPr lang="it-IT" dirty="0" err="1"/>
              <a:t>Path</a:t>
            </a:r>
            <a:r>
              <a:rPr lang="it-IT" dirty="0"/>
              <a:t> Filtering </a:t>
            </a:r>
            <a:r>
              <a:rPr lang="it-IT" dirty="0" err="1"/>
              <a:t>wherever</a:t>
            </a:r>
            <a:r>
              <a:rPr lang="it-IT" dirty="0"/>
              <a:t> </a:t>
            </a:r>
            <a:r>
              <a:rPr lang="it-IT" dirty="0" err="1"/>
              <a:t>possible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5723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3386E8-EF6D-4F48-B0F6-A97F2EA7531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 err="1"/>
              <a:t>Other</a:t>
            </a:r>
            <a:r>
              <a:rPr lang="it-IT" sz="4800" dirty="0"/>
              <a:t> Local MITM Attacks</a:t>
            </a:r>
            <a:br>
              <a:rPr lang="it-IT" sz="4800" dirty="0"/>
            </a:br>
            <a:r>
              <a:rPr lang="it-IT" sz="3200" dirty="0">
                <a:solidFill>
                  <a:schemeClr val="tx2">
                    <a:lumMod val="50000"/>
                  </a:schemeClr>
                </a:solidFill>
              </a:rPr>
              <a:t>DNS </a:t>
            </a:r>
            <a:r>
              <a:rPr lang="it-IT" sz="3200" dirty="0" err="1">
                <a:solidFill>
                  <a:schemeClr val="tx2">
                    <a:lumMod val="50000"/>
                  </a:schemeClr>
                </a:solidFill>
              </a:rPr>
              <a:t>spoofing</a:t>
            </a:r>
            <a:endParaRPr lang="it-IT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071814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8543926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3143250" y="3860800"/>
            <a:ext cx="95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HOST</a:t>
            </a:r>
          </a:p>
        </p:txBody>
      </p:sp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8688389" y="3933825"/>
            <a:ext cx="763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DNS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24339" y="3933826"/>
            <a:ext cx="4319587" cy="366713"/>
            <a:chOff x="2018" y="2750"/>
            <a:chExt cx="2087" cy="231"/>
          </a:xfrm>
        </p:grpSpPr>
        <p:sp>
          <p:nvSpPr>
            <p:cNvPr id="11285" name="Line 8"/>
            <p:cNvSpPr>
              <a:spLocks noChangeShapeType="1"/>
            </p:cNvSpPr>
            <p:nvPr/>
          </p:nvSpPr>
          <p:spPr bwMode="auto">
            <a:xfrm>
              <a:off x="2018" y="2976"/>
              <a:ext cx="20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6" name="Text Box 9"/>
            <p:cNvSpPr txBox="1">
              <a:spLocks noChangeArrowheads="1"/>
            </p:cNvSpPr>
            <p:nvPr/>
          </p:nvSpPr>
          <p:spPr bwMode="auto">
            <a:xfrm>
              <a:off x="2517" y="2750"/>
              <a:ext cx="11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serverX.localdomain.in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224339" y="5078413"/>
            <a:ext cx="4319587" cy="366712"/>
            <a:chOff x="1701" y="2659"/>
            <a:chExt cx="2721" cy="231"/>
          </a:xfrm>
        </p:grpSpPr>
        <p:sp>
          <p:nvSpPr>
            <p:cNvPr id="11283" name="Line 11"/>
            <p:cNvSpPr>
              <a:spLocks noChangeShapeType="1"/>
            </p:cNvSpPr>
            <p:nvPr/>
          </p:nvSpPr>
          <p:spPr bwMode="auto">
            <a:xfrm flipH="1">
              <a:off x="1701" y="2886"/>
              <a:ext cx="272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4" name="Text Box 12"/>
            <p:cNvSpPr txBox="1">
              <a:spLocks noChangeArrowheads="1"/>
            </p:cNvSpPr>
            <p:nvPr/>
          </p:nvSpPr>
          <p:spPr bwMode="auto">
            <a:xfrm>
              <a:off x="1837" y="2659"/>
              <a:ext cx="7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10.1.1.50</a:t>
              </a:r>
            </a:p>
          </p:txBody>
        </p:sp>
      </p:grpSp>
      <p:sp>
        <p:nvSpPr>
          <p:cNvPr id="11274" name="Rectangle 13"/>
          <p:cNvSpPr>
            <a:spLocks noChangeArrowheads="1"/>
          </p:cNvSpPr>
          <p:nvPr/>
        </p:nvSpPr>
        <p:spPr bwMode="auto">
          <a:xfrm>
            <a:off x="5880101" y="3429000"/>
            <a:ext cx="1152525" cy="23764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5" name="Text Box 14"/>
          <p:cNvSpPr txBox="1">
            <a:spLocks noChangeArrowheads="1"/>
          </p:cNvSpPr>
          <p:nvPr/>
        </p:nvSpPr>
        <p:spPr bwMode="auto">
          <a:xfrm>
            <a:off x="6070601" y="3463926"/>
            <a:ext cx="817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solidFill>
                  <a:srgbClr val="FF0000"/>
                </a:solidFill>
                <a:latin typeface="Tahoma" pitchFamily="34" charset="0"/>
              </a:rPr>
              <a:t>MITM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224338" y="4508501"/>
            <a:ext cx="1655762" cy="366713"/>
            <a:chOff x="1701" y="2341"/>
            <a:chExt cx="1043" cy="231"/>
          </a:xfrm>
        </p:grpSpPr>
        <p:sp>
          <p:nvSpPr>
            <p:cNvPr id="11281" name="Line 16"/>
            <p:cNvSpPr>
              <a:spLocks noChangeShapeType="1"/>
            </p:cNvSpPr>
            <p:nvPr/>
          </p:nvSpPr>
          <p:spPr bwMode="auto">
            <a:xfrm flipH="1">
              <a:off x="1701" y="2568"/>
              <a:ext cx="104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2" name="Text Box 17"/>
            <p:cNvSpPr txBox="1">
              <a:spLocks noChangeArrowheads="1"/>
            </p:cNvSpPr>
            <p:nvPr/>
          </p:nvSpPr>
          <p:spPr bwMode="auto">
            <a:xfrm>
              <a:off x="1882" y="2341"/>
              <a:ext cx="6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rgbClr val="FF0000"/>
                  </a:solidFill>
                  <a:latin typeface="Tahoma" pitchFamily="34" charset="0"/>
                </a:rPr>
                <a:t>10.1.1.1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151313" y="5300663"/>
            <a:ext cx="215900" cy="215900"/>
            <a:chOff x="2154" y="3385"/>
            <a:chExt cx="136" cy="136"/>
          </a:xfrm>
        </p:grpSpPr>
        <p:sp>
          <p:nvSpPr>
            <p:cNvPr id="11279" name="Line 19"/>
            <p:cNvSpPr>
              <a:spLocks noChangeShapeType="1"/>
            </p:cNvSpPr>
            <p:nvPr/>
          </p:nvSpPr>
          <p:spPr bwMode="auto">
            <a:xfrm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0" name="Line 20"/>
            <p:cNvSpPr>
              <a:spLocks noChangeShapeType="1"/>
            </p:cNvSpPr>
            <p:nvPr/>
          </p:nvSpPr>
          <p:spPr bwMode="auto">
            <a:xfrm flipH="1"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278" name="Text Box 21"/>
          <p:cNvSpPr txBox="1">
            <a:spLocks noChangeArrowheads="1"/>
          </p:cNvSpPr>
          <p:nvPr/>
        </p:nvSpPr>
        <p:spPr bwMode="auto">
          <a:xfrm>
            <a:off x="2176337" y="2060576"/>
            <a:ext cx="78500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it-IT" sz="2400" dirty="0">
                <a:latin typeface="Tahoma" pitchFamily="34" charset="0"/>
              </a:rPr>
              <a:t>If the attacker is able to sniff the ID of the DNS request,</a:t>
            </a:r>
          </a:p>
          <a:p>
            <a:pPr eaLnBrk="1" hangingPunct="1"/>
            <a:r>
              <a:rPr lang="en-US" altLang="it-IT" sz="2400" dirty="0">
                <a:latin typeface="Tahoma" pitchFamily="34" charset="0"/>
              </a:rPr>
              <a:t>he/she can reply before the real DNS server</a:t>
            </a:r>
          </a:p>
        </p:txBody>
      </p:sp>
    </p:spTree>
    <p:extLst>
      <p:ext uri="{BB962C8B-B14F-4D97-AF65-F5344CB8AC3E}">
        <p14:creationId xmlns:p14="http://schemas.microsoft.com/office/powerpoint/2010/main" val="36909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827F98-5A5F-4E4A-A2E0-D2B098AF1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953758"/>
              </p:ext>
            </p:extLst>
          </p:nvPr>
        </p:nvGraphicFramePr>
        <p:xfrm>
          <a:off x="5135563" y="666750"/>
          <a:ext cx="1049338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Application</a:t>
                      </a:r>
                      <a:endParaRPr lang="it-IT" sz="14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Transport</a:t>
                      </a:r>
                      <a:endParaRPr lang="it-IT" sz="16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Physical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698" name="Rectangle 168">
            <a:extLst>
              <a:ext uri="{FF2B5EF4-FFF2-40B4-BE49-F238E27FC236}">
                <a16:creationId xmlns:a16="http://schemas.microsoft.com/office/drawing/2014/main" id="{980576F3-9029-4EC8-BB9A-3786196C9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19864" y="58738"/>
            <a:ext cx="38052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it-IT" sz="3600" dirty="0">
                <a:latin typeface="+mn-lt"/>
              </a:rPr>
              <a:t>Protocol stacks</a:t>
            </a:r>
          </a:p>
        </p:txBody>
      </p:sp>
      <p:sp>
        <p:nvSpPr>
          <p:cNvPr id="172" name="Segnaposto piè di pagina 3">
            <a:extLst>
              <a:ext uri="{FF2B5EF4-FFF2-40B4-BE49-F238E27FC236}">
                <a16:creationId xmlns:a16="http://schemas.microsoft.com/office/drawing/2014/main" id="{40778AFC-20CA-4656-8C38-0BB255F4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/>
              <a:t> Introduction</a:t>
            </a:r>
          </a:p>
        </p:txBody>
      </p:sp>
      <p:sp>
        <p:nvSpPr>
          <p:cNvPr id="157700" name="Segnaposto numero diapositiva 4">
            <a:extLst>
              <a:ext uri="{FF2B5EF4-FFF2-40B4-BE49-F238E27FC236}">
                <a16:creationId xmlns:a16="http://schemas.microsoft.com/office/drawing/2014/main" id="{D146A722-DD74-42DA-8693-049BF39CD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 u="none">
                <a:latin typeface="+mn-lt"/>
                <a:cs typeface="Arial" panose="020B0604020202020204" pitchFamily="34" charset="0"/>
              </a:rPr>
              <a:t>1-</a:t>
            </a:r>
            <a:fld id="{93D7628E-42A8-4696-AA6E-AD82C7DC2B9A}" type="slidenum">
              <a:rPr lang="en-US" altLang="it-IT" sz="1400" u="none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3</a:t>
            </a:fld>
            <a:endParaRPr lang="en-US" altLang="it-IT" sz="1400" u="none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7701" name="Freeform 2">
            <a:extLst>
              <a:ext uri="{FF2B5EF4-FFF2-40B4-BE49-F238E27FC236}">
                <a16:creationId xmlns:a16="http://schemas.microsoft.com/office/drawing/2014/main" id="{88BD8BC7-C8D3-4E42-A8A2-E43993FCC80D}"/>
              </a:ext>
            </a:extLst>
          </p:cNvPr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2" name="Freeform 3">
            <a:extLst>
              <a:ext uri="{FF2B5EF4-FFF2-40B4-BE49-F238E27FC236}">
                <a16:creationId xmlns:a16="http://schemas.microsoft.com/office/drawing/2014/main" id="{71F71798-6C83-471C-BEED-6A1F6EBBBD6B}"/>
              </a:ext>
            </a:extLst>
          </p:cNvPr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3" name="Text Box 8">
            <a:extLst>
              <a:ext uri="{FF2B5EF4-FFF2-40B4-BE49-F238E27FC236}">
                <a16:creationId xmlns:a16="http://schemas.microsoft.com/office/drawing/2014/main" id="{25EEB24A-B128-4335-B1EC-C45B96581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4" y="182563"/>
            <a:ext cx="1292225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>
                <a:solidFill>
                  <a:srgbClr val="00B050"/>
                </a:solidFill>
                <a:latin typeface="+mn-lt"/>
              </a:rPr>
              <a:t>Alice.exe</a:t>
            </a:r>
          </a:p>
        </p:txBody>
      </p:sp>
      <p:graphicFrame>
        <p:nvGraphicFramePr>
          <p:cNvPr id="157718" name="Object 9">
            <a:extLst>
              <a:ext uri="{FF2B5EF4-FFF2-40B4-BE49-F238E27FC236}">
                <a16:creationId xmlns:a16="http://schemas.microsoft.com/office/drawing/2014/main" id="{F608740C-CD9A-48D8-BD05-CD235910A8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070764"/>
              </p:ext>
            </p:extLst>
          </p:nvPr>
        </p:nvGraphicFramePr>
        <p:xfrm>
          <a:off x="6562726" y="120332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157718" name="Object 9">
                        <a:extLst>
                          <a:ext uri="{FF2B5EF4-FFF2-40B4-BE49-F238E27FC236}">
                            <a16:creationId xmlns:a16="http://schemas.microsoft.com/office/drawing/2014/main" id="{F608740C-CD9A-48D8-BD05-CD235910A8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6" y="120332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5" name="Freeform 10">
            <a:extLst>
              <a:ext uri="{FF2B5EF4-FFF2-40B4-BE49-F238E27FC236}">
                <a16:creationId xmlns:a16="http://schemas.microsoft.com/office/drawing/2014/main" id="{297BF6CD-7158-4411-A003-82D52BBC06DA}"/>
              </a:ext>
            </a:extLst>
          </p:cNvPr>
          <p:cNvSpPr>
            <a:spLocks/>
          </p:cNvSpPr>
          <p:nvPr/>
        </p:nvSpPr>
        <p:spPr bwMode="auto">
          <a:xfrm>
            <a:off x="6180138" y="654050"/>
            <a:ext cx="360362" cy="1868488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862" name="Text Box 7">
            <a:extLst>
              <a:ext uri="{FF2B5EF4-FFF2-40B4-BE49-F238E27FC236}">
                <a16:creationId xmlns:a16="http://schemas.microsoft.com/office/drawing/2014/main" id="{099F9403-E04B-4579-B7A5-7B6ACF38C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90" y="1878173"/>
            <a:ext cx="7048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frame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54" name="Text Box 6">
            <a:extLst>
              <a:ext uri="{FF2B5EF4-FFF2-40B4-BE49-F238E27FC236}">
                <a16:creationId xmlns:a16="http://schemas.microsoft.com/office/drawing/2014/main" id="{2D8F7188-4410-4832-8512-D8AD750CC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1487489"/>
            <a:ext cx="99860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datagram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8" name="Text Box 5">
            <a:extLst>
              <a:ext uri="{FF2B5EF4-FFF2-40B4-BE49-F238E27FC236}">
                <a16:creationId xmlns:a16="http://schemas.microsoft.com/office/drawing/2014/main" id="{3549F639-A478-423A-85E4-AC9C3004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1" y="1090614"/>
            <a:ext cx="91531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segment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4" name="Text Box 4">
            <a:extLst>
              <a:ext uri="{FF2B5EF4-FFF2-40B4-BE49-F238E27FC236}">
                <a16:creationId xmlns:a16="http://schemas.microsoft.com/office/drawing/2014/main" id="{16381C1C-8A19-4357-B20F-EE571FF31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01" y="701675"/>
            <a:ext cx="91666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message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Box 54">
            <a:extLst>
              <a:ext uri="{FF2B5EF4-FFF2-40B4-BE49-F238E27FC236}">
                <a16:creationId xmlns:a16="http://schemas.microsoft.com/office/drawing/2014/main" id="{CAD3284A-7A58-4A2E-AF7E-626D3CE7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4157663"/>
            <a:ext cx="10144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rgbClr val="00B050"/>
                </a:solidFill>
                <a:latin typeface="+mn-lt"/>
              </a:rPr>
              <a:t>Bob.exe</a:t>
            </a:r>
          </a:p>
        </p:txBody>
      </p:sp>
      <p:graphicFrame>
        <p:nvGraphicFramePr>
          <p:cNvPr id="157725" name="Object 55">
            <a:extLst>
              <a:ext uri="{FF2B5EF4-FFF2-40B4-BE49-F238E27FC236}">
                <a16:creationId xmlns:a16="http://schemas.microsoft.com/office/drawing/2014/main" id="{805AAE7B-A958-40B9-952B-EE3C4A3ED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8957"/>
              </p:ext>
            </p:extLst>
          </p:nvPr>
        </p:nvGraphicFramePr>
        <p:xfrm>
          <a:off x="4733926" y="50879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">
                  <p:embed/>
                </p:oleObj>
              </mc:Choice>
              <mc:Fallback>
                <p:oleObj name="Clip" r:id="rId5" imgW="1307263" imgH="1084139" progId="">
                  <p:embed/>
                  <p:pic>
                    <p:nvPicPr>
                      <p:cNvPr id="157725" name="Object 55">
                        <a:extLst>
                          <a:ext uri="{FF2B5EF4-FFF2-40B4-BE49-F238E27FC236}">
                            <a16:creationId xmlns:a16="http://schemas.microsoft.com/office/drawing/2014/main" id="{805AAE7B-A958-40B9-952B-EE3C4A3ED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6" y="5087938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20" name="Freeform 56">
            <a:extLst>
              <a:ext uri="{FF2B5EF4-FFF2-40B4-BE49-F238E27FC236}">
                <a16:creationId xmlns:a16="http://schemas.microsoft.com/office/drawing/2014/main" id="{BA60FEC1-06A9-46B6-B882-7EAEF2C6F964}"/>
              </a:ext>
            </a:extLst>
          </p:cNvPr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21" name="Rectangle 57">
            <a:extLst>
              <a:ext uri="{FF2B5EF4-FFF2-40B4-BE49-F238E27FC236}">
                <a16:creationId xmlns:a16="http://schemas.microsoft.com/office/drawing/2014/main" id="{520EE299-9A37-4EF5-9730-A68F037FC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2" name="Rectangle 58">
            <a:extLst>
              <a:ext uri="{FF2B5EF4-FFF2-40B4-BE49-F238E27FC236}">
                <a16:creationId xmlns:a16="http://schemas.microsoft.com/office/drawing/2014/main" id="{C0BBD1D8-AEA8-4439-A252-57C9B90CC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3" name="Line 59">
            <a:extLst>
              <a:ext uri="{FF2B5EF4-FFF2-40B4-BE49-F238E27FC236}">
                <a16:creationId xmlns:a16="http://schemas.microsoft.com/office/drawing/2014/main" id="{5DDF0C4E-B65E-43C1-9EC7-6F6DE6CEB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4" name="Text Box 60">
            <a:extLst>
              <a:ext uri="{FF2B5EF4-FFF2-40B4-BE49-F238E27FC236}">
                <a16:creationId xmlns:a16="http://schemas.microsoft.com/office/drawing/2014/main" id="{0F96CF23-D5F1-4F9F-B5CE-C86361F1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application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transport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network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link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physical</a:t>
            </a:r>
          </a:p>
        </p:txBody>
      </p:sp>
      <p:sp>
        <p:nvSpPr>
          <p:cNvPr id="5" name="Line 61">
            <a:extLst>
              <a:ext uri="{FF2B5EF4-FFF2-40B4-BE49-F238E27FC236}">
                <a16:creationId xmlns:a16="http://schemas.microsoft.com/office/drawing/2014/main" id="{3A6B137B-99B3-4AA4-94E3-F37ADF779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6" name="Line 62">
            <a:extLst>
              <a:ext uri="{FF2B5EF4-FFF2-40B4-BE49-F238E27FC236}">
                <a16:creationId xmlns:a16="http://schemas.microsoft.com/office/drawing/2014/main" id="{B1DF4F1D-C93B-4929-924F-5D76CCA5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7" name="Line 63">
            <a:extLst>
              <a:ext uri="{FF2B5EF4-FFF2-40B4-BE49-F238E27FC236}">
                <a16:creationId xmlns:a16="http://schemas.microsoft.com/office/drawing/2014/main" id="{AF380C88-CE4A-4B10-AE4B-9B883EC8D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grpSp>
        <p:nvGrpSpPr>
          <p:cNvPr id="13" name="Group 64">
            <a:extLst>
              <a:ext uri="{FF2B5EF4-FFF2-40B4-BE49-F238E27FC236}">
                <a16:creationId xmlns:a16="http://schemas.microsoft.com/office/drawing/2014/main" id="{228E6E99-30D9-4E8B-BE49-D0DF74F1972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5527676"/>
            <a:ext cx="1479550" cy="303213"/>
            <a:chOff x="332" y="2224"/>
            <a:chExt cx="932" cy="191"/>
          </a:xfrm>
        </p:grpSpPr>
        <p:sp>
          <p:nvSpPr>
            <p:cNvPr id="157836" name="Rectangle 65">
              <a:extLst>
                <a:ext uri="{FF2B5EF4-FFF2-40B4-BE49-F238E27FC236}">
                  <a16:creationId xmlns:a16="http://schemas.microsoft.com/office/drawing/2014/main" id="{06537549-3666-4F22-BC49-36299E65F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7" name="Rectangle 66">
              <a:extLst>
                <a:ext uri="{FF2B5EF4-FFF2-40B4-BE49-F238E27FC236}">
                  <a16:creationId xmlns:a16="http://schemas.microsoft.com/office/drawing/2014/main" id="{AB730DA6-CA92-4E2B-AC39-147BC463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8" name="Rectangle 67">
              <a:extLst>
                <a:ext uri="{FF2B5EF4-FFF2-40B4-BE49-F238E27FC236}">
                  <a16:creationId xmlns:a16="http://schemas.microsoft.com/office/drawing/2014/main" id="{0BF83840-BE6B-41F9-9AC7-E9B99B3E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9" name="Rectangle 68">
              <a:extLst>
                <a:ext uri="{FF2B5EF4-FFF2-40B4-BE49-F238E27FC236}">
                  <a16:creationId xmlns:a16="http://schemas.microsoft.com/office/drawing/2014/main" id="{857D710D-A27C-447F-B0C6-419B2F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R2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40" name="Rectangle 69">
              <a:extLst>
                <a:ext uri="{FF2B5EF4-FFF2-40B4-BE49-F238E27FC236}">
                  <a16:creationId xmlns:a16="http://schemas.microsoft.com/office/drawing/2014/main" id="{A88CC2AF-AE01-42CA-9301-AC0458F8E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41" name="Line 70">
              <a:extLst>
                <a:ext uri="{FF2B5EF4-FFF2-40B4-BE49-F238E27FC236}">
                  <a16:creationId xmlns:a16="http://schemas.microsoft.com/office/drawing/2014/main" id="{4E16F1E2-B864-4C68-A989-66632FAA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2" name="Line 71">
              <a:extLst>
                <a:ext uri="{FF2B5EF4-FFF2-40B4-BE49-F238E27FC236}">
                  <a16:creationId xmlns:a16="http://schemas.microsoft.com/office/drawing/2014/main" id="{A989B2B8-AE91-4950-A0F0-5E9350C67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3" name="Line 72">
              <a:extLst>
                <a:ext uri="{FF2B5EF4-FFF2-40B4-BE49-F238E27FC236}">
                  <a16:creationId xmlns:a16="http://schemas.microsoft.com/office/drawing/2014/main" id="{EF219457-CFF0-441B-A004-F0073037C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4" name="Group 73">
            <a:extLst>
              <a:ext uri="{FF2B5EF4-FFF2-40B4-BE49-F238E27FC236}">
                <a16:creationId xmlns:a16="http://schemas.microsoft.com/office/drawing/2014/main" id="{C0F9C776-6246-40EA-960C-7203A3BF5098}"/>
              </a:ext>
            </a:extLst>
          </p:cNvPr>
          <p:cNvGrpSpPr>
            <a:grpSpLocks/>
          </p:cNvGrpSpPr>
          <p:nvPr/>
        </p:nvGrpSpPr>
        <p:grpSpPr bwMode="auto">
          <a:xfrm>
            <a:off x="1944689" y="5229226"/>
            <a:ext cx="1208087" cy="303213"/>
            <a:chOff x="501" y="1990"/>
            <a:chExt cx="761" cy="191"/>
          </a:xfrm>
        </p:grpSpPr>
        <p:sp>
          <p:nvSpPr>
            <p:cNvPr id="157830" name="Rectangle 74">
              <a:extLst>
                <a:ext uri="{FF2B5EF4-FFF2-40B4-BE49-F238E27FC236}">
                  <a16:creationId xmlns:a16="http://schemas.microsoft.com/office/drawing/2014/main" id="{8BCD051C-A580-4DAD-9E49-ED57AB22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1" name="Rectangle 75">
              <a:extLst>
                <a:ext uri="{FF2B5EF4-FFF2-40B4-BE49-F238E27FC236}">
                  <a16:creationId xmlns:a16="http://schemas.microsoft.com/office/drawing/2014/main" id="{3B0E33F3-926B-4AA9-B3F0-D946E9987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2" name="Rectangle 76">
              <a:extLst>
                <a:ext uri="{FF2B5EF4-FFF2-40B4-BE49-F238E27FC236}">
                  <a16:creationId xmlns:a16="http://schemas.microsoft.com/office/drawing/2014/main" id="{35F7B855-E51A-4D3B-B4CB-0B462592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3" name="Rectangle 77">
              <a:extLst>
                <a:ext uri="{FF2B5EF4-FFF2-40B4-BE49-F238E27FC236}">
                  <a16:creationId xmlns:a16="http://schemas.microsoft.com/office/drawing/2014/main" id="{A7582AC3-98A5-4801-B85D-E0DD8E0D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34" name="Line 78">
              <a:extLst>
                <a:ext uri="{FF2B5EF4-FFF2-40B4-BE49-F238E27FC236}">
                  <a16:creationId xmlns:a16="http://schemas.microsoft.com/office/drawing/2014/main" id="{75B51E9C-4B16-4A88-AFAC-5DCF2289B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35" name="Line 79">
              <a:extLst>
                <a:ext uri="{FF2B5EF4-FFF2-40B4-BE49-F238E27FC236}">
                  <a16:creationId xmlns:a16="http://schemas.microsoft.com/office/drawing/2014/main" id="{D12F3420-935D-4887-885C-D7FA4F109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" name="Group 80">
            <a:extLst>
              <a:ext uri="{FF2B5EF4-FFF2-40B4-BE49-F238E27FC236}">
                <a16:creationId xmlns:a16="http://schemas.microsoft.com/office/drawing/2014/main" id="{19C10035-7085-4D0E-9D01-591943F92158}"/>
              </a:ext>
            </a:extLst>
          </p:cNvPr>
          <p:cNvGrpSpPr>
            <a:grpSpLocks/>
          </p:cNvGrpSpPr>
          <p:nvPr/>
        </p:nvGrpSpPr>
        <p:grpSpPr bwMode="auto">
          <a:xfrm>
            <a:off x="2281239" y="4921189"/>
            <a:ext cx="890588" cy="303213"/>
            <a:chOff x="645" y="1734"/>
            <a:chExt cx="561" cy="191"/>
          </a:xfrm>
        </p:grpSpPr>
        <p:sp>
          <p:nvSpPr>
            <p:cNvPr id="157826" name="Rectangle 81">
              <a:extLst>
                <a:ext uri="{FF2B5EF4-FFF2-40B4-BE49-F238E27FC236}">
                  <a16:creationId xmlns:a16="http://schemas.microsoft.com/office/drawing/2014/main" id="{AD30CD4D-B7A8-40AC-A29D-EE3A71ACB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7" name="Rectangle 82">
              <a:extLst>
                <a:ext uri="{FF2B5EF4-FFF2-40B4-BE49-F238E27FC236}">
                  <a16:creationId xmlns:a16="http://schemas.microsoft.com/office/drawing/2014/main" id="{0838C6BA-4258-454C-AF1A-060CF2CAB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28" name="Rectangle 83">
              <a:extLst>
                <a:ext uri="{FF2B5EF4-FFF2-40B4-BE49-F238E27FC236}">
                  <a16:creationId xmlns:a16="http://schemas.microsoft.com/office/drawing/2014/main" id="{8F54EDB3-3AA8-46C9-8A73-5543CEB4F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29" name="Line 84">
              <a:extLst>
                <a:ext uri="{FF2B5EF4-FFF2-40B4-BE49-F238E27FC236}">
                  <a16:creationId xmlns:a16="http://schemas.microsoft.com/office/drawing/2014/main" id="{044A161C-ABC1-4178-A13C-38DB72A9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6" name="Group 85">
            <a:extLst>
              <a:ext uri="{FF2B5EF4-FFF2-40B4-BE49-F238E27FC236}">
                <a16:creationId xmlns:a16="http://schemas.microsoft.com/office/drawing/2014/main" id="{856820C9-EF0B-4F17-A0B2-369D21BA0CE5}"/>
              </a:ext>
            </a:extLst>
          </p:cNvPr>
          <p:cNvGrpSpPr>
            <a:grpSpLocks/>
          </p:cNvGrpSpPr>
          <p:nvPr/>
        </p:nvGrpSpPr>
        <p:grpSpPr bwMode="auto">
          <a:xfrm>
            <a:off x="2483149" y="4610101"/>
            <a:ext cx="679450" cy="301625"/>
            <a:chOff x="780" y="1553"/>
            <a:chExt cx="428" cy="190"/>
          </a:xfrm>
        </p:grpSpPr>
        <p:sp>
          <p:nvSpPr>
            <p:cNvPr id="157824" name="Rectangle 86">
              <a:extLst>
                <a:ext uri="{FF2B5EF4-FFF2-40B4-BE49-F238E27FC236}">
                  <a16:creationId xmlns:a16="http://schemas.microsoft.com/office/drawing/2014/main" id="{2DECA778-0F19-4A31-A958-FF3D1623E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5" name="Rectangle 87">
              <a:extLst>
                <a:ext uri="{FF2B5EF4-FFF2-40B4-BE49-F238E27FC236}">
                  <a16:creationId xmlns:a16="http://schemas.microsoft.com/office/drawing/2014/main" id="{1FE1ED8B-493A-41B5-B786-2E24B575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M</a:t>
              </a:r>
            </a:p>
          </p:txBody>
        </p:sp>
      </p:grpSp>
      <p:grpSp>
        <p:nvGrpSpPr>
          <p:cNvPr id="157738" name="Group 88">
            <a:extLst>
              <a:ext uri="{FF2B5EF4-FFF2-40B4-BE49-F238E27FC236}">
                <a16:creationId xmlns:a16="http://schemas.microsoft.com/office/drawing/2014/main" id="{291C78F6-56CB-471C-91D8-146A3A01B74E}"/>
              </a:ext>
            </a:extLst>
          </p:cNvPr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57819" name="Rectangle 89">
              <a:extLst>
                <a:ext uri="{FF2B5EF4-FFF2-40B4-BE49-F238E27FC236}">
                  <a16:creationId xmlns:a16="http://schemas.microsoft.com/office/drawing/2014/main" id="{7EE63915-2329-4FE6-A27C-15A3090B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0" name="Rectangle 90">
              <a:extLst>
                <a:ext uri="{FF2B5EF4-FFF2-40B4-BE49-F238E27FC236}">
                  <a16:creationId xmlns:a16="http://schemas.microsoft.com/office/drawing/2014/main" id="{59C62198-292C-41B5-9969-CEADB3DE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1" name="Line 91">
              <a:extLst>
                <a:ext uri="{FF2B5EF4-FFF2-40B4-BE49-F238E27FC236}">
                  <a16:creationId xmlns:a16="http://schemas.microsoft.com/office/drawing/2014/main" id="{7CE7EE65-1B46-4021-BC7D-1CB22AD6C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22" name="Text Box 92">
              <a:extLst>
                <a:ext uri="{FF2B5EF4-FFF2-40B4-BE49-F238E27FC236}">
                  <a16:creationId xmlns:a16="http://schemas.microsoft.com/office/drawing/2014/main" id="{BEB61BF3-EC88-45CA-86E3-BED2BD2B3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network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  <p:sp>
          <p:nvSpPr>
            <p:cNvPr id="157823" name="Line 93">
              <a:extLst>
                <a:ext uri="{FF2B5EF4-FFF2-40B4-BE49-F238E27FC236}">
                  <a16:creationId xmlns:a16="http://schemas.microsoft.com/office/drawing/2014/main" id="{815134FF-DF0E-46D7-B0B0-7F0FB1128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39" name="Group 94">
            <a:extLst>
              <a:ext uri="{FF2B5EF4-FFF2-40B4-BE49-F238E27FC236}">
                <a16:creationId xmlns:a16="http://schemas.microsoft.com/office/drawing/2014/main" id="{C8EAD61B-E186-4661-95B3-0A337B86F58D}"/>
              </a:ext>
            </a:extLst>
          </p:cNvPr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6" name="Rectangle 95">
              <a:extLst>
                <a:ext uri="{FF2B5EF4-FFF2-40B4-BE49-F238E27FC236}">
                  <a16:creationId xmlns:a16="http://schemas.microsoft.com/office/drawing/2014/main" id="{08A87887-7045-445C-88F3-1BDDBB2DF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7" name="Rectangle 96">
              <a:extLst>
                <a:ext uri="{FF2B5EF4-FFF2-40B4-BE49-F238E27FC236}">
                  <a16:creationId xmlns:a16="http://schemas.microsoft.com/office/drawing/2014/main" id="{6E8BE8F5-92A8-4E43-8482-3296543B9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17" name="Line 97">
              <a:extLst>
                <a:ext uri="{FF2B5EF4-FFF2-40B4-BE49-F238E27FC236}">
                  <a16:creationId xmlns:a16="http://schemas.microsoft.com/office/drawing/2014/main" id="{20FC76F6-F00C-460B-949C-DC35F90C3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18" name="Text Box 98">
              <a:extLst>
                <a:ext uri="{FF2B5EF4-FFF2-40B4-BE49-F238E27FC236}">
                  <a16:creationId xmlns:a16="http://schemas.microsoft.com/office/drawing/2014/main" id="{1643A446-341D-46C0-A0C2-6984DBAD5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</p:grpSp>
      <p:sp>
        <p:nvSpPr>
          <p:cNvPr id="157734" name="Freeform 99">
            <a:extLst>
              <a:ext uri="{FF2B5EF4-FFF2-40B4-BE49-F238E27FC236}">
                <a16:creationId xmlns:a16="http://schemas.microsoft.com/office/drawing/2014/main" id="{1CA8C4EC-509F-4923-B6AF-3B0641E0D411}"/>
              </a:ext>
            </a:extLst>
          </p:cNvPr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36" name="Freeform 114">
            <a:extLst>
              <a:ext uri="{FF2B5EF4-FFF2-40B4-BE49-F238E27FC236}">
                <a16:creationId xmlns:a16="http://schemas.microsoft.com/office/drawing/2014/main" id="{F943D473-CF42-4C56-B0C4-F7A142411484}"/>
              </a:ext>
            </a:extLst>
          </p:cNvPr>
          <p:cNvSpPr>
            <a:spLocks/>
          </p:cNvSpPr>
          <p:nvPr/>
        </p:nvSpPr>
        <p:spPr bwMode="auto">
          <a:xfrm>
            <a:off x="4438650" y="781050"/>
            <a:ext cx="4178300" cy="525938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  <a:gd name="connsiteX0" fmla="*/ 2630 w 10000"/>
              <a:gd name="connsiteY0" fmla="*/ 0 h 9549"/>
              <a:gd name="connsiteX1" fmla="*/ 2648 w 10000"/>
              <a:gd name="connsiteY1" fmla="*/ 3828 h 9549"/>
              <a:gd name="connsiteX2" fmla="*/ 7877 w 10000"/>
              <a:gd name="connsiteY2" fmla="*/ 3828 h 9549"/>
              <a:gd name="connsiteX3" fmla="*/ 7877 w 10000"/>
              <a:gd name="connsiteY3" fmla="*/ 2956 h 9549"/>
              <a:gd name="connsiteX4" fmla="*/ 9934 w 10000"/>
              <a:gd name="connsiteY4" fmla="*/ 2956 h 9549"/>
              <a:gd name="connsiteX5" fmla="*/ 10000 w 10000"/>
              <a:gd name="connsiteY5" fmla="*/ 8596 h 9549"/>
              <a:gd name="connsiteX6" fmla="*/ 9493 w 10000"/>
              <a:gd name="connsiteY6" fmla="*/ 8177 h 9549"/>
              <a:gd name="connsiteX7" fmla="*/ 9478 w 10000"/>
              <a:gd name="connsiteY7" fmla="*/ 6446 h 9549"/>
              <a:gd name="connsiteX8" fmla="*/ 7554 w 10000"/>
              <a:gd name="connsiteY8" fmla="*/ 6446 h 9549"/>
              <a:gd name="connsiteX9" fmla="*/ 7554 w 10000"/>
              <a:gd name="connsiteY9" fmla="*/ 8419 h 9549"/>
              <a:gd name="connsiteX10" fmla="*/ 3188 w 10000"/>
              <a:gd name="connsiteY10" fmla="*/ 9549 h 9549"/>
              <a:gd name="connsiteX11" fmla="*/ 0 w 10000"/>
              <a:gd name="connsiteY11" fmla="*/ 9549 h 9549"/>
              <a:gd name="connsiteX12" fmla="*/ 0 w 10000"/>
              <a:gd name="connsiteY12" fmla="*/ 6787 h 9549"/>
              <a:gd name="connsiteX0" fmla="*/ 2630 w 10000"/>
              <a:gd name="connsiteY0" fmla="*/ 0 h 10024"/>
              <a:gd name="connsiteX1" fmla="*/ 2648 w 10000"/>
              <a:gd name="connsiteY1" fmla="*/ 4009 h 10024"/>
              <a:gd name="connsiteX2" fmla="*/ 7877 w 10000"/>
              <a:gd name="connsiteY2" fmla="*/ 4009 h 10024"/>
              <a:gd name="connsiteX3" fmla="*/ 7877 w 10000"/>
              <a:gd name="connsiteY3" fmla="*/ 3096 h 10024"/>
              <a:gd name="connsiteX4" fmla="*/ 9934 w 10000"/>
              <a:gd name="connsiteY4" fmla="*/ 3096 h 10024"/>
              <a:gd name="connsiteX5" fmla="*/ 10000 w 10000"/>
              <a:gd name="connsiteY5" fmla="*/ 9002 h 10024"/>
              <a:gd name="connsiteX6" fmla="*/ 9493 w 10000"/>
              <a:gd name="connsiteY6" fmla="*/ 8563 h 10024"/>
              <a:gd name="connsiteX7" fmla="*/ 9478 w 10000"/>
              <a:gd name="connsiteY7" fmla="*/ 6750 h 10024"/>
              <a:gd name="connsiteX8" fmla="*/ 7554 w 10000"/>
              <a:gd name="connsiteY8" fmla="*/ 6750 h 10024"/>
              <a:gd name="connsiteX9" fmla="*/ 7554 w 10000"/>
              <a:gd name="connsiteY9" fmla="*/ 8817 h 10024"/>
              <a:gd name="connsiteX10" fmla="*/ 3188 w 10000"/>
              <a:gd name="connsiteY10" fmla="*/ 10000 h 10024"/>
              <a:gd name="connsiteX11" fmla="*/ 1227 w 10000"/>
              <a:gd name="connsiteY11" fmla="*/ 10024 h 10024"/>
              <a:gd name="connsiteX12" fmla="*/ 0 w 10000"/>
              <a:gd name="connsiteY12" fmla="*/ 7108 h 10024"/>
              <a:gd name="connsiteX0" fmla="*/ 1403 w 8773"/>
              <a:gd name="connsiteY0" fmla="*/ 0 h 10024"/>
              <a:gd name="connsiteX1" fmla="*/ 1421 w 8773"/>
              <a:gd name="connsiteY1" fmla="*/ 4009 h 10024"/>
              <a:gd name="connsiteX2" fmla="*/ 6650 w 8773"/>
              <a:gd name="connsiteY2" fmla="*/ 4009 h 10024"/>
              <a:gd name="connsiteX3" fmla="*/ 6650 w 8773"/>
              <a:gd name="connsiteY3" fmla="*/ 3096 h 10024"/>
              <a:gd name="connsiteX4" fmla="*/ 8707 w 8773"/>
              <a:gd name="connsiteY4" fmla="*/ 3096 h 10024"/>
              <a:gd name="connsiteX5" fmla="*/ 8773 w 8773"/>
              <a:gd name="connsiteY5" fmla="*/ 9002 h 10024"/>
              <a:gd name="connsiteX6" fmla="*/ 8266 w 8773"/>
              <a:gd name="connsiteY6" fmla="*/ 8563 h 10024"/>
              <a:gd name="connsiteX7" fmla="*/ 8251 w 8773"/>
              <a:gd name="connsiteY7" fmla="*/ 6750 h 10024"/>
              <a:gd name="connsiteX8" fmla="*/ 6327 w 8773"/>
              <a:gd name="connsiteY8" fmla="*/ 6750 h 10024"/>
              <a:gd name="connsiteX9" fmla="*/ 6327 w 8773"/>
              <a:gd name="connsiteY9" fmla="*/ 8817 h 10024"/>
              <a:gd name="connsiteX10" fmla="*/ 1961 w 8773"/>
              <a:gd name="connsiteY10" fmla="*/ 10000 h 10024"/>
              <a:gd name="connsiteX11" fmla="*/ 0 w 8773"/>
              <a:gd name="connsiteY11" fmla="*/ 10024 h 10024"/>
              <a:gd name="connsiteX12" fmla="*/ 13 w 8773"/>
              <a:gd name="connsiteY12" fmla="*/ 7568 h 10024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7212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833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10000">
                <a:moveTo>
                  <a:pt x="1797" y="0"/>
                </a:moveTo>
                <a:cubicBezTo>
                  <a:pt x="1804" y="1333"/>
                  <a:pt x="1826" y="2667"/>
                  <a:pt x="1833" y="3999"/>
                </a:cubicBezTo>
                <a:lnTo>
                  <a:pt x="7352" y="3999"/>
                </a:lnTo>
                <a:cubicBezTo>
                  <a:pt x="7347" y="3696"/>
                  <a:pt x="7342" y="3392"/>
                  <a:pt x="7337" y="3089"/>
                </a:cubicBezTo>
                <a:lnTo>
                  <a:pt x="9925" y="3089"/>
                </a:lnTo>
                <a:cubicBezTo>
                  <a:pt x="9950" y="5053"/>
                  <a:pt x="9975" y="7016"/>
                  <a:pt x="10000" y="8980"/>
                </a:cubicBezTo>
                <a:lnTo>
                  <a:pt x="9422" y="8542"/>
                </a:lnTo>
                <a:cubicBezTo>
                  <a:pt x="9416" y="7940"/>
                  <a:pt x="9411" y="7336"/>
                  <a:pt x="9405" y="6734"/>
                </a:cubicBezTo>
                <a:lnTo>
                  <a:pt x="6984" y="6734"/>
                </a:lnTo>
                <a:cubicBezTo>
                  <a:pt x="6974" y="7421"/>
                  <a:pt x="6964" y="8109"/>
                  <a:pt x="6954" y="8796"/>
                </a:cubicBezTo>
                <a:lnTo>
                  <a:pt x="2235" y="9976"/>
                </a:lnTo>
                <a:lnTo>
                  <a:pt x="0" y="10000"/>
                </a:lnTo>
                <a:cubicBezTo>
                  <a:pt x="5" y="9183"/>
                  <a:pt x="10" y="8367"/>
                  <a:pt x="15" y="75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it-IT" u="none" dirty="0"/>
          </a:p>
        </p:txBody>
      </p:sp>
      <p:grpSp>
        <p:nvGrpSpPr>
          <p:cNvPr id="22" name="Group 115">
            <a:extLst>
              <a:ext uri="{FF2B5EF4-FFF2-40B4-BE49-F238E27FC236}">
                <a16:creationId xmlns:a16="http://schemas.microsoft.com/office/drawing/2014/main" id="{893E5B23-DB07-470A-BA9E-F483979CA2B0}"/>
              </a:ext>
            </a:extLst>
          </p:cNvPr>
          <p:cNvGrpSpPr>
            <a:grpSpLocks/>
          </p:cNvGrpSpPr>
          <p:nvPr/>
        </p:nvGrpSpPr>
        <p:grpSpPr bwMode="auto">
          <a:xfrm>
            <a:off x="5447558" y="4546601"/>
            <a:ext cx="1794619" cy="303213"/>
            <a:chOff x="256" y="2224"/>
            <a:chExt cx="1008" cy="191"/>
          </a:xfrm>
        </p:grpSpPr>
        <p:sp>
          <p:nvSpPr>
            <p:cNvPr id="157794" name="Rectangle 116">
              <a:extLst>
                <a:ext uri="{FF2B5EF4-FFF2-40B4-BE49-F238E27FC236}">
                  <a16:creationId xmlns:a16="http://schemas.microsoft.com/office/drawing/2014/main" id="{09B5196E-16BF-469E-B96B-5655CF74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95" name="Rectangle 117">
              <a:extLst>
                <a:ext uri="{FF2B5EF4-FFF2-40B4-BE49-F238E27FC236}">
                  <a16:creationId xmlns:a16="http://schemas.microsoft.com/office/drawing/2014/main" id="{C2034EEB-1DE9-417C-8B96-2F6B71BD5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8" name="Rectangle 118">
              <a:extLst>
                <a:ext uri="{FF2B5EF4-FFF2-40B4-BE49-F238E27FC236}">
                  <a16:creationId xmlns:a16="http://schemas.microsoft.com/office/drawing/2014/main" id="{8C9CAC22-D3B2-42C9-B3AC-39433743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9" name="Rectangle 119">
              <a:extLst>
                <a:ext uri="{FF2B5EF4-FFF2-40B4-BE49-F238E27FC236}">
                  <a16:creationId xmlns:a16="http://schemas.microsoft.com/office/drawing/2014/main" id="{4B64B6BF-1D16-4568-8C00-BF856ACC0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2232"/>
              <a:ext cx="325" cy="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R</a:t>
              </a:r>
              <a:r>
                <a:rPr lang="en-US" altLang="it-IT" sz="1400" u="none" baseline="-25000" dirty="0">
                  <a:solidFill>
                    <a:srgbClr val="FF0000"/>
                  </a:solidFill>
                  <a:latin typeface="+mn-lt"/>
                </a:rPr>
                <a:t>2</a:t>
              </a: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2</a:t>
              </a:r>
              <a:endParaRPr lang="en-US" altLang="it-IT" u="none" baseline="-25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57798" name="Rectangle 120">
              <a:extLst>
                <a:ext uri="{FF2B5EF4-FFF2-40B4-BE49-F238E27FC236}">
                  <a16:creationId xmlns:a16="http://schemas.microsoft.com/office/drawing/2014/main" id="{23C7EBFF-75F7-4F52-9D82-BC7A93D7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9" name="Line 121">
              <a:extLst>
                <a:ext uri="{FF2B5EF4-FFF2-40B4-BE49-F238E27FC236}">
                  <a16:creationId xmlns:a16="http://schemas.microsoft.com/office/drawing/2014/main" id="{B96FC941-C86A-4F4A-ADB0-CCCEA2E75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0" name="Line 122">
              <a:extLst>
                <a:ext uri="{FF2B5EF4-FFF2-40B4-BE49-F238E27FC236}">
                  <a16:creationId xmlns:a16="http://schemas.microsoft.com/office/drawing/2014/main" id="{612EB48C-A200-4F42-9779-A30524E76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1" name="Line 123">
              <a:extLst>
                <a:ext uri="{FF2B5EF4-FFF2-40B4-BE49-F238E27FC236}">
                  <a16:creationId xmlns:a16="http://schemas.microsoft.com/office/drawing/2014/main" id="{46C0A092-A4FE-4CCE-96FC-AC4AF180C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3" name="Group 124">
            <a:extLst>
              <a:ext uri="{FF2B5EF4-FFF2-40B4-BE49-F238E27FC236}">
                <a16:creationId xmlns:a16="http://schemas.microsoft.com/office/drawing/2014/main" id="{391ABD3D-0D98-4655-88DA-22A83C7E48EB}"/>
              </a:ext>
            </a:extLst>
          </p:cNvPr>
          <p:cNvGrpSpPr>
            <a:grpSpLocks/>
          </p:cNvGrpSpPr>
          <p:nvPr/>
        </p:nvGrpSpPr>
        <p:grpSpPr bwMode="auto">
          <a:xfrm>
            <a:off x="6021389" y="4240213"/>
            <a:ext cx="1208087" cy="303212"/>
            <a:chOff x="501" y="1990"/>
            <a:chExt cx="761" cy="191"/>
          </a:xfrm>
        </p:grpSpPr>
        <p:sp>
          <p:nvSpPr>
            <p:cNvPr id="157788" name="Rectangle 125">
              <a:extLst>
                <a:ext uri="{FF2B5EF4-FFF2-40B4-BE49-F238E27FC236}">
                  <a16:creationId xmlns:a16="http://schemas.microsoft.com/office/drawing/2014/main" id="{1A4025D4-52BA-4CA3-9D20-325BA6F7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9" name="Rectangle 126">
              <a:extLst>
                <a:ext uri="{FF2B5EF4-FFF2-40B4-BE49-F238E27FC236}">
                  <a16:creationId xmlns:a16="http://schemas.microsoft.com/office/drawing/2014/main" id="{1B6CA4FF-F311-444A-A97C-1487A034F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90" name="Rectangle 127">
              <a:extLst>
                <a:ext uri="{FF2B5EF4-FFF2-40B4-BE49-F238E27FC236}">
                  <a16:creationId xmlns:a16="http://schemas.microsoft.com/office/drawing/2014/main" id="{9C6A14B5-5464-46D4-A995-D1F71340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0" name="Rectangle 128">
              <a:extLst>
                <a:ext uri="{FF2B5EF4-FFF2-40B4-BE49-F238E27FC236}">
                  <a16:creationId xmlns:a16="http://schemas.microsoft.com/office/drawing/2014/main" id="{F603484E-A1C6-403B-BC7F-16E18B6C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2" name="Line 129">
              <a:extLst>
                <a:ext uri="{FF2B5EF4-FFF2-40B4-BE49-F238E27FC236}">
                  <a16:creationId xmlns:a16="http://schemas.microsoft.com/office/drawing/2014/main" id="{5012A440-31D8-4E41-8267-4C003F9F4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93" name="Line 130">
              <a:extLst>
                <a:ext uri="{FF2B5EF4-FFF2-40B4-BE49-F238E27FC236}">
                  <a16:creationId xmlns:a16="http://schemas.microsoft.com/office/drawing/2014/main" id="{0FE7D0F2-FACB-414E-A40D-B8C660922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6" name="Group 147">
            <a:extLst>
              <a:ext uri="{FF2B5EF4-FFF2-40B4-BE49-F238E27FC236}">
                <a16:creationId xmlns:a16="http://schemas.microsoft.com/office/drawing/2014/main" id="{58C051E0-CB7D-48FC-8DCE-D6F029354D5D}"/>
              </a:ext>
            </a:extLst>
          </p:cNvPr>
          <p:cNvGrpSpPr>
            <a:grpSpLocks/>
          </p:cNvGrpSpPr>
          <p:nvPr/>
        </p:nvGrpSpPr>
        <p:grpSpPr bwMode="auto">
          <a:xfrm>
            <a:off x="5932488" y="2354263"/>
            <a:ext cx="1479550" cy="303212"/>
            <a:chOff x="332" y="2224"/>
            <a:chExt cx="932" cy="191"/>
          </a:xfrm>
        </p:grpSpPr>
        <p:sp>
          <p:nvSpPr>
            <p:cNvPr id="157766" name="Rectangle 148">
              <a:extLst>
                <a:ext uri="{FF2B5EF4-FFF2-40B4-BE49-F238E27FC236}">
                  <a16:creationId xmlns:a16="http://schemas.microsoft.com/office/drawing/2014/main" id="{3EC13DF7-DEAD-46CB-A140-EE4FAB701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67" name="Rectangle 149">
              <a:extLst>
                <a:ext uri="{FF2B5EF4-FFF2-40B4-BE49-F238E27FC236}">
                  <a16:creationId xmlns:a16="http://schemas.microsoft.com/office/drawing/2014/main" id="{E2E23DEF-5BF5-4FD2-B47C-08ED3A476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8" name="Rectangle 150">
              <a:extLst>
                <a:ext uri="{FF2B5EF4-FFF2-40B4-BE49-F238E27FC236}">
                  <a16:creationId xmlns:a16="http://schemas.microsoft.com/office/drawing/2014/main" id="{B56F560C-5D39-469D-B4E0-1036E26A1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9" name="Rectangle 151">
              <a:extLst>
                <a:ext uri="{FF2B5EF4-FFF2-40B4-BE49-F238E27FC236}">
                  <a16:creationId xmlns:a16="http://schemas.microsoft.com/office/drawing/2014/main" id="{9D54D306-87CE-45FF-81FF-0ABBACE6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0" name="Rectangle 152">
              <a:extLst>
                <a:ext uri="{FF2B5EF4-FFF2-40B4-BE49-F238E27FC236}">
                  <a16:creationId xmlns:a16="http://schemas.microsoft.com/office/drawing/2014/main" id="{7D0FD937-673C-41D0-AE63-FC29CABB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1" name="Line 153">
              <a:extLst>
                <a:ext uri="{FF2B5EF4-FFF2-40B4-BE49-F238E27FC236}">
                  <a16:creationId xmlns:a16="http://schemas.microsoft.com/office/drawing/2014/main" id="{AE5957E3-FD39-4BC2-BBCD-F2C134252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2" name="Line 154">
              <a:extLst>
                <a:ext uri="{FF2B5EF4-FFF2-40B4-BE49-F238E27FC236}">
                  <a16:creationId xmlns:a16="http://schemas.microsoft.com/office/drawing/2014/main" id="{E3F42461-78B7-4E44-B957-7B0521E88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3" name="Line 155">
              <a:extLst>
                <a:ext uri="{FF2B5EF4-FFF2-40B4-BE49-F238E27FC236}">
                  <a16:creationId xmlns:a16="http://schemas.microsoft.com/office/drawing/2014/main" id="{F8B3A364-C3B0-4D94-80E2-21E3B444D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sp>
        <p:nvSpPr>
          <p:cNvPr id="157743" name="Text Box 166">
            <a:extLst>
              <a:ext uri="{FF2B5EF4-FFF2-40B4-BE49-F238E27FC236}">
                <a16:creationId xmlns:a16="http://schemas.microsoft.com/office/drawing/2014/main" id="{D56CABCF-A01E-41C1-8DD6-F46655D05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1" y="5411789"/>
            <a:ext cx="1158875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Router (R)</a:t>
            </a:r>
          </a:p>
        </p:txBody>
      </p:sp>
      <p:sp>
        <p:nvSpPr>
          <p:cNvPr id="157744" name="Text Box 167">
            <a:extLst>
              <a:ext uri="{FF2B5EF4-FFF2-40B4-BE49-F238E27FC236}">
                <a16:creationId xmlns:a16="http://schemas.microsoft.com/office/drawing/2014/main" id="{FBEEE352-F9F9-4682-AF07-7EF5EAE9F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0638" y="3098800"/>
            <a:ext cx="1122362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Switch (S)</a:t>
            </a:r>
          </a:p>
        </p:txBody>
      </p:sp>
      <p:graphicFrame>
        <p:nvGraphicFramePr>
          <p:cNvPr id="176" name="Diagramma 175">
            <a:extLst>
              <a:ext uri="{FF2B5EF4-FFF2-40B4-BE49-F238E27FC236}">
                <a16:creationId xmlns:a16="http://schemas.microsoft.com/office/drawing/2014/main" id="{EAE97FBB-C185-43B1-96CD-133203AD8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771593"/>
              </p:ext>
            </p:extLst>
          </p:nvPr>
        </p:nvGraphicFramePr>
        <p:xfrm>
          <a:off x="1749523" y="3004135"/>
          <a:ext cx="4903691" cy="1101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57746" name="Text Box 54">
            <a:extLst>
              <a:ext uri="{FF2B5EF4-FFF2-40B4-BE49-F238E27FC236}">
                <a16:creationId xmlns:a16="http://schemas.microsoft.com/office/drawing/2014/main" id="{C7816EC7-BB43-4C1E-A4F7-D63A8A922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1" y="5570538"/>
            <a:ext cx="3143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  <p:sp>
        <p:nvSpPr>
          <p:cNvPr id="157747" name="Text Box 8">
            <a:extLst>
              <a:ext uri="{FF2B5EF4-FFF2-40B4-BE49-F238E27FC236}">
                <a16:creationId xmlns:a16="http://schemas.microsoft.com/office/drawing/2014/main" id="{68849CF0-A40E-4E6F-B0D6-3FF961B5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1374776"/>
            <a:ext cx="91242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I1,M1</a:t>
            </a:r>
          </a:p>
        </p:txBody>
      </p:sp>
      <p:sp>
        <p:nvSpPr>
          <p:cNvPr id="157748" name="Text Box 8">
            <a:extLst>
              <a:ext uri="{FF2B5EF4-FFF2-40B4-BE49-F238E27FC236}">
                <a16:creationId xmlns:a16="http://schemas.microsoft.com/office/drawing/2014/main" id="{A33A0AAD-E403-4D1D-9A63-2C9CC5F77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9" y="214313"/>
            <a:ext cx="13747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word.exe …</a:t>
            </a:r>
          </a:p>
        </p:txBody>
      </p:sp>
      <p:sp>
        <p:nvSpPr>
          <p:cNvPr id="157749" name="Text Box 8">
            <a:extLst>
              <a:ext uri="{FF2B5EF4-FFF2-40B4-BE49-F238E27FC236}">
                <a16:creationId xmlns:a16="http://schemas.microsoft.com/office/drawing/2014/main" id="{374E1714-BD87-49EF-A0D6-A2EDE443C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163"/>
            <a:ext cx="13065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…excel.exe</a:t>
            </a:r>
          </a:p>
        </p:txBody>
      </p:sp>
      <p:sp>
        <p:nvSpPr>
          <p:cNvPr id="157750" name="Text Box 8">
            <a:extLst>
              <a:ext uri="{FF2B5EF4-FFF2-40B4-BE49-F238E27FC236}">
                <a16:creationId xmlns:a16="http://schemas.microsoft.com/office/drawing/2014/main" id="{8D117FFC-80A1-42CC-9B8F-A5D64F1FC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9" y="4114800"/>
            <a:ext cx="12287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ffox.exe …</a:t>
            </a:r>
          </a:p>
        </p:txBody>
      </p:sp>
      <p:sp>
        <p:nvSpPr>
          <p:cNvPr id="157751" name="Text Box 8">
            <a:extLst>
              <a:ext uri="{FF2B5EF4-FFF2-40B4-BE49-F238E27FC236}">
                <a16:creationId xmlns:a16="http://schemas.microsoft.com/office/drawing/2014/main" id="{301BDD16-4B6E-48F9-8AD1-A1150973E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9" y="4114800"/>
            <a:ext cx="1436687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…emule.exe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BE186E8-9D6F-4F32-A34C-866DB13C6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27582"/>
              </p:ext>
            </p:extLst>
          </p:nvPr>
        </p:nvGraphicFramePr>
        <p:xfrm>
          <a:off x="2006601" y="1879600"/>
          <a:ext cx="3051174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MR</a:t>
                      </a:r>
                      <a:r>
                        <a:rPr lang="en-US" sz="1400" baseline="-25000" dirty="0">
                          <a:sym typeface="Wingdings" panose="05000000000000000000" pitchFamily="2" charset="2"/>
                        </a:rPr>
                        <a:t>1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8" name="Table 2">
            <a:extLst>
              <a:ext uri="{FF2B5EF4-FFF2-40B4-BE49-F238E27FC236}">
                <a16:creationId xmlns:a16="http://schemas.microsoft.com/office/drawing/2014/main" id="{FA4442C6-9AA2-46F1-B440-2B55A3BD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71027"/>
              </p:ext>
            </p:extLst>
          </p:nvPr>
        </p:nvGraphicFramePr>
        <p:xfrm>
          <a:off x="2987675" y="1484313"/>
          <a:ext cx="2070100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0" name="Table 2">
            <a:extLst>
              <a:ext uri="{FF2B5EF4-FFF2-40B4-BE49-F238E27FC236}">
                <a16:creationId xmlns:a16="http://schemas.microsoft.com/office/drawing/2014/main" id="{12A11EB4-655E-428D-BF03-592EFEFE2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6045"/>
              </p:ext>
            </p:extLst>
          </p:nvPr>
        </p:nvGraphicFramePr>
        <p:xfrm>
          <a:off x="3678238" y="1087439"/>
          <a:ext cx="1382712" cy="3444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1" name="Table 2">
            <a:extLst>
              <a:ext uri="{FF2B5EF4-FFF2-40B4-BE49-F238E27FC236}">
                <a16:creationId xmlns:a16="http://schemas.microsoft.com/office/drawing/2014/main" id="{A611618B-D368-488E-A6F4-66E9705F9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06340"/>
              </p:ext>
            </p:extLst>
          </p:nvPr>
        </p:nvGraphicFramePr>
        <p:xfrm>
          <a:off x="4465639" y="692150"/>
          <a:ext cx="592137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551" marR="91551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14:cNvPr>
              <p14:cNvContentPartPr/>
              <p14:nvPr/>
            </p14:nvContentPartPr>
            <p14:xfrm>
              <a:off x="7582894" y="1246167"/>
              <a:ext cx="2107800" cy="3840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73534" y="1236807"/>
                <a:ext cx="2126520" cy="38588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7791" name="Object 9">
            <a:extLst>
              <a:ext uri="{FF2B5EF4-FFF2-40B4-BE49-F238E27FC236}">
                <a16:creationId xmlns:a16="http://schemas.microsoft.com/office/drawing/2014/main" id="{82B8EB52-588A-493F-820A-F8B93642C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42274"/>
              </p:ext>
            </p:extLst>
          </p:nvPr>
        </p:nvGraphicFramePr>
        <p:xfrm>
          <a:off x="9078913" y="1165225"/>
          <a:ext cx="6461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157791" name="Object 9">
                        <a:extLst>
                          <a:ext uri="{FF2B5EF4-FFF2-40B4-BE49-F238E27FC236}">
                            <a16:creationId xmlns:a16="http://schemas.microsoft.com/office/drawing/2014/main" id="{82B8EB52-588A-493F-820A-F8B93642C4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8913" y="1165225"/>
                        <a:ext cx="6461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Text Box 8">
            <a:extLst>
              <a:ext uri="{FF2B5EF4-FFF2-40B4-BE49-F238E27FC236}">
                <a16:creationId xmlns:a16="http://schemas.microsoft.com/office/drawing/2014/main" id="{3558FB6E-6428-4EC9-8022-C02FFE14C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476" y="1330326"/>
            <a:ext cx="98135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I3, M3</a:t>
            </a:r>
          </a:p>
        </p:txBody>
      </p:sp>
      <p:grpSp>
        <p:nvGrpSpPr>
          <p:cNvPr id="25" name="Group 140">
            <a:extLst>
              <a:ext uri="{FF2B5EF4-FFF2-40B4-BE49-F238E27FC236}">
                <a16:creationId xmlns:a16="http://schemas.microsoft.com/office/drawing/2014/main" id="{299A9C42-92FE-4640-A5AE-1E5AD13B2E7A}"/>
              </a:ext>
            </a:extLst>
          </p:cNvPr>
          <p:cNvGrpSpPr>
            <a:grpSpLocks/>
          </p:cNvGrpSpPr>
          <p:nvPr/>
        </p:nvGrpSpPr>
        <p:grpSpPr bwMode="auto">
          <a:xfrm>
            <a:off x="8818564" y="4268788"/>
            <a:ext cx="1208087" cy="303212"/>
            <a:chOff x="501" y="1990"/>
            <a:chExt cx="761" cy="191"/>
          </a:xfrm>
        </p:grpSpPr>
        <p:sp>
          <p:nvSpPr>
            <p:cNvPr id="157774" name="Rectangle 141">
              <a:extLst>
                <a:ext uri="{FF2B5EF4-FFF2-40B4-BE49-F238E27FC236}">
                  <a16:creationId xmlns:a16="http://schemas.microsoft.com/office/drawing/2014/main" id="{D49A9884-070E-4791-9E5F-8F4D7C7E1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75" name="Rectangle 142">
              <a:extLst>
                <a:ext uri="{FF2B5EF4-FFF2-40B4-BE49-F238E27FC236}">
                  <a16:creationId xmlns:a16="http://schemas.microsoft.com/office/drawing/2014/main" id="{BCBCE3BE-2421-405F-9E9A-7E81A8B47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6" name="Rectangle 143">
              <a:extLst>
                <a:ext uri="{FF2B5EF4-FFF2-40B4-BE49-F238E27FC236}">
                  <a16:creationId xmlns:a16="http://schemas.microsoft.com/office/drawing/2014/main" id="{850B7F2A-1162-4BFF-9399-BF83CB5BA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12</a:t>
              </a:r>
              <a:endParaRPr lang="en-US" altLang="it-IT" u="none" baseline="-25000" dirty="0">
                <a:latin typeface="+mn-lt"/>
              </a:endParaRPr>
            </a:p>
          </p:txBody>
        </p:sp>
        <p:sp>
          <p:nvSpPr>
            <p:cNvPr id="157777" name="Rectangle 144">
              <a:extLst>
                <a:ext uri="{FF2B5EF4-FFF2-40B4-BE49-F238E27FC236}">
                  <a16:creationId xmlns:a16="http://schemas.microsoft.com/office/drawing/2014/main" id="{B6AE1F4F-8638-411C-B702-021CB40C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8" name="Line 145">
              <a:extLst>
                <a:ext uri="{FF2B5EF4-FFF2-40B4-BE49-F238E27FC236}">
                  <a16:creationId xmlns:a16="http://schemas.microsoft.com/office/drawing/2014/main" id="{D56105C1-AA78-476B-94CD-92362D891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9" name="Line 146">
              <a:extLst>
                <a:ext uri="{FF2B5EF4-FFF2-40B4-BE49-F238E27FC236}">
                  <a16:creationId xmlns:a16="http://schemas.microsoft.com/office/drawing/2014/main" id="{A8B737F6-1299-4E5F-A43B-7337A7A29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4" name="Group 131">
            <a:extLst>
              <a:ext uri="{FF2B5EF4-FFF2-40B4-BE49-F238E27FC236}">
                <a16:creationId xmlns:a16="http://schemas.microsoft.com/office/drawing/2014/main" id="{0A771816-1215-49B4-9D82-F05C715B4678}"/>
              </a:ext>
            </a:extLst>
          </p:cNvPr>
          <p:cNvGrpSpPr>
            <a:grpSpLocks/>
          </p:cNvGrpSpPr>
          <p:nvPr/>
        </p:nvGrpSpPr>
        <p:grpSpPr bwMode="auto">
          <a:xfrm>
            <a:off x="8559800" y="4575176"/>
            <a:ext cx="1479550" cy="303213"/>
            <a:chOff x="332" y="2224"/>
            <a:chExt cx="932" cy="191"/>
          </a:xfrm>
        </p:grpSpPr>
        <p:sp>
          <p:nvSpPr>
            <p:cNvPr id="157780" name="Rectangle 132">
              <a:extLst>
                <a:ext uri="{FF2B5EF4-FFF2-40B4-BE49-F238E27FC236}">
                  <a16:creationId xmlns:a16="http://schemas.microsoft.com/office/drawing/2014/main" id="{0AA0B039-539B-4D24-B326-FF0F3D4EB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1" name="Rectangle 133">
              <a:extLst>
                <a:ext uri="{FF2B5EF4-FFF2-40B4-BE49-F238E27FC236}">
                  <a16:creationId xmlns:a16="http://schemas.microsoft.com/office/drawing/2014/main" id="{5B38FB4F-CC9F-408E-9541-8A760D0C2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2" name="Rectangle 134">
              <a:extLst>
                <a:ext uri="{FF2B5EF4-FFF2-40B4-BE49-F238E27FC236}">
                  <a16:creationId xmlns:a16="http://schemas.microsoft.com/office/drawing/2014/main" id="{CB45959F-2B34-44E1-A0D9-301BE363D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3" name="Rectangle 135">
              <a:extLst>
                <a:ext uri="{FF2B5EF4-FFF2-40B4-BE49-F238E27FC236}">
                  <a16:creationId xmlns:a16="http://schemas.microsoft.com/office/drawing/2014/main" id="{A30BEC6F-5A9C-4382-ADE0-30B72DED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4" name="Rectangle 136">
              <a:extLst>
                <a:ext uri="{FF2B5EF4-FFF2-40B4-BE49-F238E27FC236}">
                  <a16:creationId xmlns:a16="http://schemas.microsoft.com/office/drawing/2014/main" id="{B05CCE78-ED6C-4AE5-B00C-27A1924CC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85" name="Line 137">
              <a:extLst>
                <a:ext uri="{FF2B5EF4-FFF2-40B4-BE49-F238E27FC236}">
                  <a16:creationId xmlns:a16="http://schemas.microsoft.com/office/drawing/2014/main" id="{A533F249-DB1A-4323-8E78-2F627B1CC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6" name="Line 138">
              <a:extLst>
                <a:ext uri="{FF2B5EF4-FFF2-40B4-BE49-F238E27FC236}">
                  <a16:creationId xmlns:a16="http://schemas.microsoft.com/office/drawing/2014/main" id="{2DD8A925-582D-4E57-A87F-1308DF949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7" name="Line 139">
              <a:extLst>
                <a:ext uri="{FF2B5EF4-FFF2-40B4-BE49-F238E27FC236}">
                  <a16:creationId xmlns:a16="http://schemas.microsoft.com/office/drawing/2014/main" id="{B59E78D5-6601-4BB6-B435-335D9600D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7" name="Group 156">
            <a:extLst>
              <a:ext uri="{FF2B5EF4-FFF2-40B4-BE49-F238E27FC236}">
                <a16:creationId xmlns:a16="http://schemas.microsoft.com/office/drawing/2014/main" id="{5E9B90CC-BE9E-4E8A-9AF8-4820133651DA}"/>
              </a:ext>
            </a:extLst>
          </p:cNvPr>
          <p:cNvGrpSpPr>
            <a:grpSpLocks/>
          </p:cNvGrpSpPr>
          <p:nvPr/>
        </p:nvGrpSpPr>
        <p:grpSpPr bwMode="auto">
          <a:xfrm>
            <a:off x="8774113" y="2382838"/>
            <a:ext cx="1479550" cy="303212"/>
            <a:chOff x="332" y="2224"/>
            <a:chExt cx="932" cy="191"/>
          </a:xfrm>
        </p:grpSpPr>
        <p:sp>
          <p:nvSpPr>
            <p:cNvPr id="157758" name="Rectangle 157">
              <a:extLst>
                <a:ext uri="{FF2B5EF4-FFF2-40B4-BE49-F238E27FC236}">
                  <a16:creationId xmlns:a16="http://schemas.microsoft.com/office/drawing/2014/main" id="{238E20E2-E0D0-465D-9C25-A93345B91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59" name="Rectangle 158">
              <a:extLst>
                <a:ext uri="{FF2B5EF4-FFF2-40B4-BE49-F238E27FC236}">
                  <a16:creationId xmlns:a16="http://schemas.microsoft.com/office/drawing/2014/main" id="{81FDB3F9-5BE0-40E0-8C75-B049E7A32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0" name="Rectangle 159">
              <a:extLst>
                <a:ext uri="{FF2B5EF4-FFF2-40B4-BE49-F238E27FC236}">
                  <a16:creationId xmlns:a16="http://schemas.microsoft.com/office/drawing/2014/main" id="{1B4889B3-7FF2-4903-A652-551A7BEE9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1" name="Rectangle 160">
              <a:extLst>
                <a:ext uri="{FF2B5EF4-FFF2-40B4-BE49-F238E27FC236}">
                  <a16:creationId xmlns:a16="http://schemas.microsoft.com/office/drawing/2014/main" id="{34FE4B0F-C787-4F5D-9E70-E5554C624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2" name="Rectangle 161">
              <a:extLst>
                <a:ext uri="{FF2B5EF4-FFF2-40B4-BE49-F238E27FC236}">
                  <a16:creationId xmlns:a16="http://schemas.microsoft.com/office/drawing/2014/main" id="{BAFB8063-3647-47E9-8317-181328625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63" name="Line 162">
              <a:extLst>
                <a:ext uri="{FF2B5EF4-FFF2-40B4-BE49-F238E27FC236}">
                  <a16:creationId xmlns:a16="http://schemas.microsoft.com/office/drawing/2014/main" id="{414C906B-D452-4776-ACF7-823BC3D1B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4" name="Line 163">
              <a:extLst>
                <a:ext uri="{FF2B5EF4-FFF2-40B4-BE49-F238E27FC236}">
                  <a16:creationId xmlns:a16="http://schemas.microsoft.com/office/drawing/2014/main" id="{C6A2FEE6-C393-4B99-A8DF-419457BDF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5" name="Line 164">
              <a:extLst>
                <a:ext uri="{FF2B5EF4-FFF2-40B4-BE49-F238E27FC236}">
                  <a16:creationId xmlns:a16="http://schemas.microsoft.com/office/drawing/2014/main" id="{6916A5B3-E4A3-472A-AD71-5DF675835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96" name="Group 100">
            <a:extLst>
              <a:ext uri="{FF2B5EF4-FFF2-40B4-BE49-F238E27FC236}">
                <a16:creationId xmlns:a16="http://schemas.microsoft.com/office/drawing/2014/main" id="{257C4869-7006-4110-BA3D-41C629E43CC4}"/>
              </a:ext>
            </a:extLst>
          </p:cNvPr>
          <p:cNvGrpSpPr>
            <a:grpSpLocks/>
          </p:cNvGrpSpPr>
          <p:nvPr/>
        </p:nvGrpSpPr>
        <p:grpSpPr bwMode="auto">
          <a:xfrm>
            <a:off x="9105901" y="4983164"/>
            <a:ext cx="766763" cy="433387"/>
            <a:chOff x="3600" y="219"/>
            <a:chExt cx="360" cy="175"/>
          </a:xfrm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1039661B-8531-4954-9A0F-5D1C087D6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8" name="Line 102">
              <a:extLst>
                <a:ext uri="{FF2B5EF4-FFF2-40B4-BE49-F238E27FC236}">
                  <a16:creationId xmlns:a16="http://schemas.microsoft.com/office/drawing/2014/main" id="{DE8AE4D5-AEB8-4F8B-8D86-4E5CA0E4C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4" name="Line 103">
              <a:extLst>
                <a:ext uri="{FF2B5EF4-FFF2-40B4-BE49-F238E27FC236}">
                  <a16:creationId xmlns:a16="http://schemas.microsoft.com/office/drawing/2014/main" id="{37864B31-205F-4F31-AABF-0A32F48BC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5" name="Rectangle 104">
              <a:extLst>
                <a:ext uri="{FF2B5EF4-FFF2-40B4-BE49-F238E27FC236}">
                  <a16:creationId xmlns:a16="http://schemas.microsoft.com/office/drawing/2014/main" id="{F73806AD-4A68-4E8F-A268-1E7AE65C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06" name="Oval 105">
              <a:extLst>
                <a:ext uri="{FF2B5EF4-FFF2-40B4-BE49-F238E27FC236}">
                  <a16:creationId xmlns:a16="http://schemas.microsoft.com/office/drawing/2014/main" id="{21855FDD-310F-4A04-A095-2729BBF69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grpSp>
          <p:nvGrpSpPr>
            <p:cNvPr id="157815" name="Group 106">
              <a:extLst>
                <a:ext uri="{FF2B5EF4-FFF2-40B4-BE49-F238E27FC236}">
                  <a16:creationId xmlns:a16="http://schemas.microsoft.com/office/drawing/2014/main" id="{2B89B6ED-66C5-4D85-B026-A1D6692B7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57812" name="Line 107">
                <a:extLst>
                  <a:ext uri="{FF2B5EF4-FFF2-40B4-BE49-F238E27FC236}">
                    <a16:creationId xmlns:a16="http://schemas.microsoft.com/office/drawing/2014/main" id="{E8CD462A-0FCB-46E4-9A60-877B5875E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3" name="Line 108">
                <a:extLst>
                  <a:ext uri="{FF2B5EF4-FFF2-40B4-BE49-F238E27FC236}">
                    <a16:creationId xmlns:a16="http://schemas.microsoft.com/office/drawing/2014/main" id="{E88C285F-5ACC-4624-A2B0-F85FE78A0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4" name="Line 109">
                <a:extLst>
                  <a:ext uri="{FF2B5EF4-FFF2-40B4-BE49-F238E27FC236}">
                    <a16:creationId xmlns:a16="http://schemas.microsoft.com/office/drawing/2014/main" id="{D10C89C1-508E-4C3A-BBCE-1E1A8826C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16" name="Group 110">
              <a:extLst>
                <a:ext uri="{FF2B5EF4-FFF2-40B4-BE49-F238E27FC236}">
                  <a16:creationId xmlns:a16="http://schemas.microsoft.com/office/drawing/2014/main" id="{36DC74AE-D438-4D7C-8E28-D4C5816322F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57809" name="Line 111">
                <a:extLst>
                  <a:ext uri="{FF2B5EF4-FFF2-40B4-BE49-F238E27FC236}">
                    <a16:creationId xmlns:a16="http://schemas.microsoft.com/office/drawing/2014/main" id="{BE79A399-5354-494F-9F6F-D4C79C6DB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0" name="Line 112">
                <a:extLst>
                  <a:ext uri="{FF2B5EF4-FFF2-40B4-BE49-F238E27FC236}">
                    <a16:creationId xmlns:a16="http://schemas.microsoft.com/office/drawing/2014/main" id="{ECDEE813-1954-498D-836B-AD9E9F6F1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1" name="Line 113">
                <a:extLst>
                  <a:ext uri="{FF2B5EF4-FFF2-40B4-BE49-F238E27FC236}">
                    <a16:creationId xmlns:a16="http://schemas.microsoft.com/office/drawing/2014/main" id="{B5CEFAB4-AB49-4048-A3BA-AD3D8C251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p:grpSp>
        <p:nvGrpSpPr>
          <p:cNvPr id="157797" name="Group 11">
            <a:extLst>
              <a:ext uri="{FF2B5EF4-FFF2-40B4-BE49-F238E27FC236}">
                <a16:creationId xmlns:a16="http://schemas.microsoft.com/office/drawing/2014/main" id="{AD2D8DC8-AC76-4559-B2FC-76F9D8DC1189}"/>
              </a:ext>
            </a:extLst>
          </p:cNvPr>
          <p:cNvGrpSpPr>
            <a:grpSpLocks/>
          </p:cNvGrpSpPr>
          <p:nvPr/>
        </p:nvGrpSpPr>
        <p:grpSpPr bwMode="auto">
          <a:xfrm>
            <a:off x="9012238" y="2827338"/>
            <a:ext cx="976312" cy="277812"/>
            <a:chOff x="198" y="3765"/>
            <a:chExt cx="693" cy="287"/>
          </a:xfrm>
        </p:grpSpPr>
        <p:sp>
          <p:nvSpPr>
            <p:cNvPr id="157872" name="Freeform 12">
              <a:extLst>
                <a:ext uri="{FF2B5EF4-FFF2-40B4-BE49-F238E27FC236}">
                  <a16:creationId xmlns:a16="http://schemas.microsoft.com/office/drawing/2014/main" id="{DA35A7E9-EEE2-4840-9064-B3ABAF6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" y="3888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3" name="Freeform 13">
              <a:extLst>
                <a:ext uri="{FF2B5EF4-FFF2-40B4-BE49-F238E27FC236}">
                  <a16:creationId xmlns:a16="http://schemas.microsoft.com/office/drawing/2014/main" id="{6B6BE6BE-04B6-4264-9036-5C9BE1D0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" y="3765"/>
              <a:ext cx="658" cy="280"/>
            </a:xfrm>
            <a:custGeom>
              <a:avLst/>
              <a:gdLst>
                <a:gd name="T0" fmla="*/ 0 w 658"/>
                <a:gd name="T1" fmla="*/ 281 h 281"/>
                <a:gd name="T2" fmla="*/ 13 w 658"/>
                <a:gd name="T3" fmla="*/ 150 h 281"/>
                <a:gd name="T4" fmla="*/ 658 w 658"/>
                <a:gd name="T5" fmla="*/ 0 h 281"/>
                <a:gd name="T6" fmla="*/ 658 w 658"/>
                <a:gd name="T7" fmla="*/ 130 h 281"/>
                <a:gd name="T8" fmla="*/ 0 w 658"/>
                <a:gd name="T9" fmla="*/ 28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281"/>
                <a:gd name="T17" fmla="*/ 658 w 658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4" name="Freeform 14">
              <a:extLst>
                <a:ext uri="{FF2B5EF4-FFF2-40B4-BE49-F238E27FC236}">
                  <a16:creationId xmlns:a16="http://schemas.microsoft.com/office/drawing/2014/main" id="{AFC8AD2F-AAC8-4764-9648-6FB99A12B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" y="3765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grpSp>
          <p:nvGrpSpPr>
            <p:cNvPr id="157802" name="Group 15">
              <a:extLst>
                <a:ext uri="{FF2B5EF4-FFF2-40B4-BE49-F238E27FC236}">
                  <a16:creationId xmlns:a16="http://schemas.microsoft.com/office/drawing/2014/main" id="{BAD75372-F6AE-46FE-A9DA-49067F3C4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" y="3789"/>
              <a:ext cx="238" cy="103"/>
              <a:chOff x="2848" y="848"/>
              <a:chExt cx="140" cy="98"/>
            </a:xfrm>
          </p:grpSpPr>
          <p:sp>
            <p:nvSpPr>
              <p:cNvPr id="157880" name="Line 16">
                <a:extLst>
                  <a:ext uri="{FF2B5EF4-FFF2-40B4-BE49-F238E27FC236}">
                    <a16:creationId xmlns:a16="http://schemas.microsoft.com/office/drawing/2014/main" id="{40F553A2-DA3B-42D2-9437-517713546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50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1" name="Line 17">
                <a:extLst>
                  <a:ext uri="{FF2B5EF4-FFF2-40B4-BE49-F238E27FC236}">
                    <a16:creationId xmlns:a16="http://schemas.microsoft.com/office/drawing/2014/main" id="{7FBF37BC-A374-4515-B1AA-1E3B48D6D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4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2" name="Line 18">
                <a:extLst>
                  <a:ext uri="{FF2B5EF4-FFF2-40B4-BE49-F238E27FC236}">
                    <a16:creationId xmlns:a16="http://schemas.microsoft.com/office/drawing/2014/main" id="{11931AEE-F8C4-4F88-ACDC-79F118832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03" name="Group 19">
              <a:extLst>
                <a:ext uri="{FF2B5EF4-FFF2-40B4-BE49-F238E27FC236}">
                  <a16:creationId xmlns:a16="http://schemas.microsoft.com/office/drawing/2014/main" id="{03ECEDAC-A18E-49D6-A1D6-3FEC08F7898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37" y="3787"/>
              <a:ext cx="238" cy="103"/>
              <a:chOff x="2848" y="848"/>
              <a:chExt cx="140" cy="98"/>
            </a:xfrm>
          </p:grpSpPr>
          <p:sp>
            <p:nvSpPr>
              <p:cNvPr id="157877" name="Line 20">
                <a:extLst>
                  <a:ext uri="{FF2B5EF4-FFF2-40B4-BE49-F238E27FC236}">
                    <a16:creationId xmlns:a16="http://schemas.microsoft.com/office/drawing/2014/main" id="{AB293548-896F-45AB-8B5D-C2C7FB2C0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8" name="Line 21">
                <a:extLst>
                  <a:ext uri="{FF2B5EF4-FFF2-40B4-BE49-F238E27FC236}">
                    <a16:creationId xmlns:a16="http://schemas.microsoft.com/office/drawing/2014/main" id="{B7EA5912-AB27-4078-8585-676D89EA6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8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9" name="Line 22">
                <a:extLst>
                  <a:ext uri="{FF2B5EF4-FFF2-40B4-BE49-F238E27FC236}">
                    <a16:creationId xmlns:a16="http://schemas.microsoft.com/office/drawing/2014/main" id="{B6AC7F4F-7769-48F1-9BEC-7C542CA06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14:cNvPr>
              <p14:cNvContentPartPr/>
              <p14:nvPr/>
            </p14:nvContentPartPr>
            <p14:xfrm>
              <a:off x="5384640" y="5213520"/>
              <a:ext cx="3750120" cy="260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75280" y="5204160"/>
                <a:ext cx="3768840" cy="279360"/>
              </a:xfrm>
              <a:prstGeom prst="rect">
                <a:avLst/>
              </a:prstGeom>
            </p:spPr>
          </p:pic>
        </mc:Fallback>
      </mc:AlternateContent>
      <p:sp>
        <p:nvSpPr>
          <p:cNvPr id="156" name="Text Box 8">
            <a:extLst>
              <a:ext uri="{FF2B5EF4-FFF2-40B4-BE49-F238E27FC236}">
                <a16:creationId xmlns:a16="http://schemas.microsoft.com/office/drawing/2014/main" id="{FBE7302F-2F2C-4D1A-AD42-0151FD4A3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027" y="4813897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</a:p>
        </p:txBody>
      </p:sp>
      <p:sp>
        <p:nvSpPr>
          <p:cNvPr id="157" name="Text Box 8">
            <a:extLst>
              <a:ext uri="{FF2B5EF4-FFF2-40B4-BE49-F238E27FC236}">
                <a16:creationId xmlns:a16="http://schemas.microsoft.com/office/drawing/2014/main" id="{C306AF3B-23DB-4AC3-BC2B-29735D1F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166" y="5461000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862" grpId="0"/>
      <p:bldP spid="157854" grpId="0"/>
      <p:bldP spid="157848" grpId="0"/>
      <p:bldP spid="1578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33EF82-FAA2-4988-8503-A205261F5F76}" type="slidenum">
              <a:rPr lang="en-US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/>
              <a:t>Local </a:t>
            </a:r>
            <a:r>
              <a:rPr lang="it-IT" sz="4800" dirty="0" err="1"/>
              <a:t>attacks</a:t>
            </a:r>
            <a:br>
              <a:rPr lang="it-IT" sz="4800" dirty="0"/>
            </a:b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DNS spoofing </a:t>
            </a:r>
            <a:r>
              <a:rPr lang="en-US" sz="3200" dirty="0"/>
              <a:t>- countermeasures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</a:t>
            </a:r>
            <a:r>
              <a:rPr lang="it-IT" dirty="0"/>
              <a:t> multiple </a:t>
            </a:r>
            <a:r>
              <a:rPr lang="it-IT" dirty="0" err="1"/>
              <a:t>replies</a:t>
            </a:r>
            <a:r>
              <a:rPr lang="it-IT" dirty="0"/>
              <a:t> (IDS)</a:t>
            </a:r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use </a:t>
            </a:r>
            <a:r>
              <a:rPr lang="it-IT" dirty="0" err="1"/>
              <a:t>lmhost</a:t>
            </a:r>
            <a:r>
              <a:rPr lang="it-IT" dirty="0"/>
              <a:t> or </a:t>
            </a:r>
            <a:r>
              <a:rPr lang="it-IT" dirty="0" err="1"/>
              <a:t>hosts</a:t>
            </a:r>
            <a:r>
              <a:rPr lang="it-IT" dirty="0"/>
              <a:t> file for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of </a:t>
            </a:r>
            <a:r>
              <a:rPr lang="it-IT" dirty="0" err="1"/>
              <a:t>critical</a:t>
            </a:r>
            <a:r>
              <a:rPr lang="it-IT" dirty="0"/>
              <a:t> </a:t>
            </a:r>
            <a:r>
              <a:rPr lang="it-IT" dirty="0" err="1"/>
              <a:t>hosts</a:t>
            </a:r>
            <a:endParaRPr lang="it-IT" dirty="0"/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– DNSSEC </a:t>
            </a:r>
          </a:p>
          <a:p>
            <a:pPr marL="0" indent="0">
              <a:buNone/>
              <a:defRPr/>
            </a:pPr>
            <a:r>
              <a:rPr lang="it-IT" dirty="0"/>
              <a:t>	</a:t>
            </a:r>
            <a:r>
              <a:rPr lang="it-IT" sz="2400" dirty="0"/>
              <a:t>(</a:t>
            </a:r>
            <a:r>
              <a:rPr lang="it-IT" sz="2400" dirty="0" err="1"/>
              <a:t>not</a:t>
            </a:r>
            <a:r>
              <a:rPr lang="it-IT" sz="2400" dirty="0"/>
              <a:t> to be </a:t>
            </a:r>
            <a:r>
              <a:rPr lang="it-IT" sz="2400" dirty="0" err="1"/>
              <a:t>confused</a:t>
            </a:r>
            <a:r>
              <a:rPr lang="it-IT" sz="2400" dirty="0"/>
              <a:t> with DNS over TLS)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16559-1FD0-45C9-9FB7-B764AE4B4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821" y="5523250"/>
            <a:ext cx="749435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host.example.com. 86400 IN RRSIG A 5 3 86400 20030322173103 ( 20030220173103 2642 example.com.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oJB1W6WNGv+ldvQ3WDG0MQkg5IEhjRip8WTr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PYGv07h108dUKGMeDPKijVCHX3DDKdfb+v6o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B9wfuh3DTJXUAfI/M0zmO/zz8bW0Rznl8O3t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GNazPwQKkRN20XPXV6nwwfoXmJQbsLNrLfkG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J5D6fwFm8nN+6pBzeDQfsS3Ap3o= )</a:t>
            </a:r>
            <a:r>
              <a:rPr lang="it-IT" altLang="it-IT" sz="3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69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100F-7B25-47F5-B2C1-41435C68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MISC: DNS rebinding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8AA196-E9D3-4859-8C44-421464058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167" y="1600201"/>
            <a:ext cx="6833667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60CA6-8CF5-487C-B6FB-E8FBC47F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A7D4D-00A9-49A8-9232-B66ED2F4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C509E2-1CFA-49AA-56B5-8047778BD86A}"/>
                  </a:ext>
                </a:extLst>
              </p14:cNvPr>
              <p14:cNvContentPartPr/>
              <p14:nvPr/>
            </p14:nvContentPartPr>
            <p14:xfrm>
              <a:off x="4884480" y="1128240"/>
              <a:ext cx="6449040" cy="1526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C509E2-1CFA-49AA-56B5-8047778BD8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5120" y="1118880"/>
                <a:ext cx="6467760" cy="15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410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34CD9B-426C-436A-9068-4B4D861464CF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</a:t>
            </a:r>
            <a:r>
              <a:rPr lang="it-IT" sz="4000" dirty="0"/>
              <a:t>(2)</a:t>
            </a:r>
            <a:br>
              <a:rPr lang="it-IT" sz="4000" dirty="0"/>
            </a:br>
            <a:r>
              <a:rPr lang="it-IT" sz="2800" dirty="0"/>
              <a:t>ICMP </a:t>
            </a:r>
            <a:r>
              <a:rPr lang="it-IT" sz="2800" dirty="0" err="1"/>
              <a:t>redirect</a:t>
            </a:r>
            <a:endParaRPr lang="it-IT" sz="2800" dirty="0"/>
          </a:p>
        </p:txBody>
      </p:sp>
      <p:sp>
        <p:nvSpPr>
          <p:cNvPr id="24580" name="Oval 3"/>
          <p:cNvSpPr>
            <a:spLocks noChangeArrowheads="1"/>
          </p:cNvSpPr>
          <p:nvPr/>
        </p:nvSpPr>
        <p:spPr bwMode="auto">
          <a:xfrm>
            <a:off x="3359151" y="3571875"/>
            <a:ext cx="4968875" cy="2736850"/>
          </a:xfrm>
          <a:prstGeom prst="ellipse">
            <a:avLst/>
          </a:prstGeom>
          <a:solidFill>
            <a:srgbClr val="DDDDDD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4006851" y="4219575"/>
            <a:ext cx="576263" cy="503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4006851" y="4291014"/>
            <a:ext cx="504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G1</a:t>
            </a:r>
          </a:p>
        </p:txBody>
      </p:sp>
      <p:grpSp>
        <p:nvGrpSpPr>
          <p:cNvPr id="24583" name="Group 6"/>
          <p:cNvGrpSpPr>
            <a:grpSpLocks/>
          </p:cNvGrpSpPr>
          <p:nvPr/>
        </p:nvGrpSpPr>
        <p:grpSpPr bwMode="auto">
          <a:xfrm>
            <a:off x="7248526" y="4219575"/>
            <a:ext cx="576263" cy="503238"/>
            <a:chOff x="1247" y="1888"/>
            <a:chExt cx="363" cy="317"/>
          </a:xfrm>
        </p:grpSpPr>
        <p:sp>
          <p:nvSpPr>
            <p:cNvPr id="24600" name="Rectangle 7"/>
            <p:cNvSpPr>
              <a:spLocks noChangeArrowheads="1"/>
            </p:cNvSpPr>
            <p:nvPr/>
          </p:nvSpPr>
          <p:spPr bwMode="auto">
            <a:xfrm>
              <a:off x="1247" y="1888"/>
              <a:ext cx="363" cy="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24601" name="Text Box 8"/>
            <p:cNvSpPr txBox="1">
              <a:spLocks noChangeArrowheads="1"/>
            </p:cNvSpPr>
            <p:nvPr/>
          </p:nvSpPr>
          <p:spPr bwMode="auto">
            <a:xfrm>
              <a:off x="1292" y="1933"/>
              <a:ext cx="3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Tahoma" pitchFamily="34" charset="0"/>
                </a:rPr>
                <a:t>AT</a:t>
              </a:r>
            </a:p>
          </p:txBody>
        </p:sp>
      </p:grp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5230813" y="5588000"/>
            <a:ext cx="576262" cy="503238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5303838" y="5659439"/>
            <a:ext cx="35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H</a:t>
            </a:r>
          </a:p>
        </p:txBody>
      </p:sp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6672263" y="2852739"/>
            <a:ext cx="576262" cy="5032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7" name="Text Box 12"/>
          <p:cNvSpPr txBox="1">
            <a:spLocks noChangeArrowheads="1"/>
          </p:cNvSpPr>
          <p:nvPr/>
        </p:nvSpPr>
        <p:spPr bwMode="auto">
          <a:xfrm>
            <a:off x="6816725" y="2924176"/>
            <a:ext cx="331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T</a:t>
            </a:r>
          </a:p>
        </p:txBody>
      </p:sp>
      <p:cxnSp>
        <p:nvCxnSpPr>
          <p:cNvPr id="24588" name="AutoShape 13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9" name="AutoShape 14"/>
          <p:cNvCxnSpPr>
            <a:cxnSpLocks noChangeShapeType="1"/>
            <a:endCxn id="24586" idx="1"/>
          </p:cNvCxnSpPr>
          <p:nvPr/>
        </p:nvCxnSpPr>
        <p:spPr bwMode="auto">
          <a:xfrm flipV="1">
            <a:off x="4295775" y="3105151"/>
            <a:ext cx="2357438" cy="1095375"/>
          </a:xfrm>
          <a:prstGeom prst="bentConnector3">
            <a:avLst>
              <a:gd name="adj1" fmla="val -74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5" name="AutoShape 15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6" name="AutoShape 16"/>
          <p:cNvCxnSpPr>
            <a:cxnSpLocks noChangeShapeType="1"/>
            <a:stCxn id="24584" idx="3"/>
            <a:endCxn id="24600" idx="2"/>
          </p:cNvCxnSpPr>
          <p:nvPr/>
        </p:nvCxnSpPr>
        <p:spPr bwMode="auto">
          <a:xfrm flipV="1">
            <a:off x="5826126" y="4741863"/>
            <a:ext cx="1711325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7" name="AutoShape 17"/>
          <p:cNvCxnSpPr>
            <a:cxnSpLocks noChangeShapeType="1"/>
            <a:stCxn id="24600" idx="1"/>
            <a:endCxn id="24581" idx="3"/>
          </p:cNvCxnSpPr>
          <p:nvPr/>
        </p:nvCxnSpPr>
        <p:spPr bwMode="auto">
          <a:xfrm rot="10800000">
            <a:off x="4602163" y="4471988"/>
            <a:ext cx="2627312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3" name="Text Box 18"/>
          <p:cNvSpPr txBox="1">
            <a:spLocks noChangeArrowheads="1"/>
          </p:cNvSpPr>
          <p:nvPr/>
        </p:nvSpPr>
        <p:spPr bwMode="auto">
          <a:xfrm>
            <a:off x="7875589" y="5602288"/>
            <a:ext cx="587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dirty="0">
                <a:latin typeface="Tahoma" pitchFamily="34" charset="0"/>
              </a:rPr>
              <a:t>LAN</a:t>
            </a:r>
          </a:p>
        </p:txBody>
      </p:sp>
      <p:sp>
        <p:nvSpPr>
          <p:cNvPr id="24594" name="Text Box 19"/>
          <p:cNvSpPr txBox="1">
            <a:spLocks noChangeArrowheads="1"/>
          </p:cNvSpPr>
          <p:nvPr/>
        </p:nvSpPr>
        <p:spPr bwMode="auto">
          <a:xfrm>
            <a:off x="2566989" y="1916114"/>
            <a:ext cx="77854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The attacker can forge ICMP redirect packet in order to </a:t>
            </a:r>
          </a:p>
          <a:p>
            <a:pPr eaLnBrk="1" hangingPunct="1"/>
            <a:r>
              <a:rPr lang="it-IT" altLang="it-IT" sz="2400">
                <a:latin typeface="Tahoma" pitchFamily="34" charset="0"/>
              </a:rPr>
              <a:t>redirect traffic to himself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583113" y="4652964"/>
            <a:ext cx="2665412" cy="935037"/>
            <a:chOff x="1927" y="2931"/>
            <a:chExt cx="1633" cy="589"/>
          </a:xfrm>
        </p:grpSpPr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>
              <a:off x="1927" y="2975"/>
              <a:ext cx="408" cy="545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598" name="Text Box 22"/>
            <p:cNvSpPr txBox="1">
              <a:spLocks noChangeArrowheads="1"/>
            </p:cNvSpPr>
            <p:nvPr/>
          </p:nvSpPr>
          <p:spPr bwMode="auto">
            <a:xfrm>
              <a:off x="2051" y="2985"/>
              <a:ext cx="1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chemeClr val="accent1"/>
                  </a:solidFill>
                  <a:latin typeface="Tahoma" pitchFamily="34" charset="0"/>
                </a:rPr>
                <a:t>ICMP redirect to AT</a:t>
              </a:r>
            </a:p>
          </p:txBody>
        </p:sp>
        <p:sp>
          <p:nvSpPr>
            <p:cNvPr id="24599" name="Line 23"/>
            <p:cNvSpPr>
              <a:spLocks noChangeShapeType="1"/>
            </p:cNvSpPr>
            <p:nvPr/>
          </p:nvSpPr>
          <p:spPr bwMode="auto">
            <a:xfrm flipH="1">
              <a:off x="1927" y="2931"/>
              <a:ext cx="163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cxnSp>
        <p:nvCxnSpPr>
          <p:cNvPr id="486424" name="AutoShape 24"/>
          <p:cNvCxnSpPr>
            <a:cxnSpLocks noChangeShapeType="1"/>
            <a:stCxn id="24581" idx="0"/>
            <a:endCxn id="24586" idx="1"/>
          </p:cNvCxnSpPr>
          <p:nvPr/>
        </p:nvCxnSpPr>
        <p:spPr bwMode="auto">
          <a:xfrm rot="-5400000">
            <a:off x="4926807" y="2474119"/>
            <a:ext cx="1095375" cy="2357438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57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6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A18B-E3F2-4BA8-A3A8-66820747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Specific 802.3 (Ethernet)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88AA-F50F-4355-B1CB-5FC2A8BFA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lose-up of a server network panel with lights and cables">
            <a:extLst>
              <a:ext uri="{FF2B5EF4-FFF2-40B4-BE49-F238E27FC236}">
                <a16:creationId xmlns:a16="http://schemas.microsoft.com/office/drawing/2014/main" id="{F641CA11-5A56-4891-B86C-7113A4B87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E59CC-DCF5-40AE-B2FE-C0CAB423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33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B73AA-1423-4DE8-A968-331AB224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14272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2046288" y="0"/>
            <a:ext cx="7772400" cy="1143000"/>
          </a:xfrm>
        </p:spPr>
        <p:txBody>
          <a:bodyPr/>
          <a:lstStyle/>
          <a:p>
            <a:r>
              <a:rPr lang="en-US"/>
              <a:t>Hubs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2009775" y="977900"/>
            <a:ext cx="7772400" cy="231933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000" dirty="0"/>
              <a:t>An hub repeats frames on each ports (expect the incoming one)</a:t>
            </a:r>
          </a:p>
        </p:txBody>
      </p:sp>
      <p:sp>
        <p:nvSpPr>
          <p:cNvPr id="4710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710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386D5FD-6F7C-4507-8812-4CA9D494A54C}" type="slidenum">
              <a:rPr lang="en-US" u="none" smtClean="0">
                <a:latin typeface="Arial" charset="0"/>
              </a:rPr>
              <a:pPr/>
              <a:t>34</a:t>
            </a:fld>
            <a:endParaRPr lang="en-US" u="none">
              <a:latin typeface="Arial" charset="0"/>
            </a:endParaRPr>
          </a:p>
        </p:txBody>
      </p:sp>
      <p:grpSp>
        <p:nvGrpSpPr>
          <p:cNvPr id="47110" name="Group 21"/>
          <p:cNvGrpSpPr>
            <a:grpSpLocks/>
          </p:cNvGrpSpPr>
          <p:nvPr/>
        </p:nvGrpSpPr>
        <p:grpSpPr bwMode="auto">
          <a:xfrm>
            <a:off x="3868738" y="3763964"/>
            <a:ext cx="4856162" cy="2708275"/>
            <a:chOff x="1234" y="2136"/>
            <a:chExt cx="3647" cy="1982"/>
          </a:xfrm>
        </p:grpSpPr>
        <p:sp>
          <p:nvSpPr>
            <p:cNvPr id="47114" name="Rectangle 22"/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aphicFrame>
          <p:nvGraphicFramePr>
            <p:cNvPr id="47115" name="Object 23"/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6" name="Object 24"/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7" name="Object 25"/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8" name="Object 26"/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9" name="Rectangle 27"/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0" name="Rectangle 28"/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1" name="Rectangle 29"/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2" name="Rectangle 30"/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3" name="Line 31"/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4" name="Line 32"/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5" name="Line 33"/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6" name="Line 34"/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7" name="Text Box 35"/>
            <p:cNvSpPr txBox="1">
              <a:spLocks noChangeArrowheads="1"/>
            </p:cNvSpPr>
            <p:nvPr/>
          </p:nvSpPr>
          <p:spPr bwMode="auto">
            <a:xfrm>
              <a:off x="2814" y="2665"/>
              <a:ext cx="206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doppino intrecciato in rame</a:t>
              </a:r>
            </a:p>
          </p:txBody>
        </p:sp>
        <p:sp>
          <p:nvSpPr>
            <p:cNvPr id="47128" name="Line 36"/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9" name="Text Box 37"/>
            <p:cNvSpPr txBox="1">
              <a:spLocks noChangeArrowheads="1"/>
            </p:cNvSpPr>
            <p:nvPr/>
          </p:nvSpPr>
          <p:spPr bwMode="auto">
            <a:xfrm>
              <a:off x="1817" y="3297"/>
              <a:ext cx="39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hub</a:t>
              </a:r>
            </a:p>
          </p:txBody>
        </p:sp>
        <p:sp>
          <p:nvSpPr>
            <p:cNvPr id="47130" name="Line 38"/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528423" name="Oval 39"/>
          <p:cNvSpPr>
            <a:spLocks noChangeArrowheads="1"/>
          </p:cNvSpPr>
          <p:nvPr/>
        </p:nvSpPr>
        <p:spPr bwMode="auto">
          <a:xfrm>
            <a:off x="4387850" y="4889500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7" name="Oval 43"/>
          <p:cNvSpPr>
            <a:spLocks noChangeArrowheads="1"/>
          </p:cNvSpPr>
          <p:nvPr/>
        </p:nvSpPr>
        <p:spPr bwMode="auto">
          <a:xfrm>
            <a:off x="5546725" y="4900613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8" name="Oval 44"/>
          <p:cNvSpPr>
            <a:spLocks noChangeArrowheads="1"/>
          </p:cNvSpPr>
          <p:nvPr/>
        </p:nvSpPr>
        <p:spPr bwMode="auto">
          <a:xfrm>
            <a:off x="5549900" y="4899025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4896 0.00278 0.09791 0.00579 0.11944 0.00649 C 0.14097 0.00718 0.13489 0.00579 0.12899 0.0044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787 C 0.06354 0.00601 0.11337 0.00416 0.13316 0.003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-2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 0.01805 C -0.00694 0.08611 -0.0052 0.15439 -0.00364 0.17939 C -0.00208 0.20439 -0.00052 0.18634 0.00122 0.16851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93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 0.0044 C 0.12761 -0.05116 0.12622 -0.10671 0.1257 -0.128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1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5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423" grpId="0" animBg="1"/>
      <p:bldP spid="528423" grpId="1" animBg="1"/>
      <p:bldP spid="528423" grpId="2" animBg="1"/>
      <p:bldP spid="528423" grpId="3" animBg="1"/>
      <p:bldP spid="528427" grpId="0" animBg="1"/>
      <p:bldP spid="528427" grpId="1" animBg="1"/>
      <p:bldP spid="528427" grpId="2" animBg="1"/>
      <p:bldP spid="528428" grpId="0" animBg="1"/>
      <p:bldP spid="528428" grpId="1" animBg="1"/>
      <p:bldP spid="528428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3588" y="0"/>
            <a:ext cx="7772400" cy="1143000"/>
          </a:xfrm>
        </p:spPr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>
          <a:xfrm>
            <a:off x="2154239" y="1150939"/>
            <a:ext cx="8201025" cy="3748087"/>
          </a:xfrm>
        </p:spPr>
        <p:txBody>
          <a:bodyPr>
            <a:normAutofit fontScale="9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When a new frame F enters some interface:</a:t>
            </a:r>
            <a:br>
              <a:rPr lang="en-US" sz="2400" u="sng" dirty="0">
                <a:solidFill>
                  <a:srgbClr val="FF0000"/>
                </a:solidFill>
              </a:rPr>
            </a:br>
            <a:endParaRPr lang="en-US" sz="2400" u="sng" dirty="0">
              <a:solidFill>
                <a:srgbClr val="FF0000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dirty="0"/>
              <a:t>Lookup in the switch table for </a:t>
            </a:r>
            <a:r>
              <a:rPr lang="en-US" sz="2400" dirty="0" err="1"/>
              <a:t>Dst</a:t>
            </a:r>
            <a:r>
              <a:rPr lang="en-US" sz="2400" dirty="0"/>
              <a:t> MAC</a:t>
            </a:r>
            <a:endParaRPr lang="en-US" sz="2400" b="1" dirty="0">
              <a:solidFill>
                <a:schemeClr val="accent2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if </a:t>
            </a:r>
            <a:r>
              <a:rPr lang="en-US" sz="2400" dirty="0" err="1"/>
              <a:t>Dst</a:t>
            </a:r>
            <a:r>
              <a:rPr lang="en-US" sz="2400" dirty="0"/>
              <a:t> MAC is in switch table</a:t>
            </a:r>
            <a:br>
              <a:rPr lang="en-US" sz="2400" dirty="0"/>
            </a:br>
            <a:r>
              <a:rPr lang="en-US" sz="2400" b="1" dirty="0">
                <a:solidFill>
                  <a:schemeClr val="accent2"/>
                </a:solidFill>
              </a:rPr>
              <a:t>then{</a:t>
            </a: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     if </a:t>
            </a:r>
            <a:r>
              <a:rPr lang="en-US" sz="2400" dirty="0"/>
              <a:t>MAC </a:t>
            </a:r>
            <a:r>
              <a:rPr lang="en-US" sz="2400" dirty="0" err="1"/>
              <a:t>dst.intf</a:t>
            </a:r>
            <a:r>
              <a:rPr lang="en-US" sz="2400" dirty="0"/>
              <a:t> = MAC </a:t>
            </a:r>
            <a:r>
              <a:rPr lang="en-US" sz="2400" dirty="0" err="1"/>
              <a:t>src.intf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b="1" dirty="0">
                <a:solidFill>
                  <a:schemeClr val="accent2"/>
                </a:solidFill>
              </a:rPr>
              <a:t>then</a:t>
            </a:r>
            <a:r>
              <a:rPr lang="en-US" sz="2400" dirty="0"/>
              <a:t> ignores this frame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send F over MAC </a:t>
            </a:r>
            <a:r>
              <a:rPr lang="en-US" sz="2400" dirty="0" err="1"/>
              <a:t>dst.intf</a:t>
            </a:r>
            <a:r>
              <a:rPr lang="en-US" sz="2400" dirty="0"/>
              <a:t> ONLY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</a:t>
            </a:r>
            <a:r>
              <a:rPr lang="en-US" sz="2400" b="1" dirty="0">
                <a:solidFill>
                  <a:schemeClr val="accent2"/>
                </a:solidFill>
              </a:rPr>
              <a:t>  }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broadcast F on all ports (except the incoming one)</a:t>
            </a:r>
            <a:endParaRPr lang="en-US" dirty="0"/>
          </a:p>
          <a:p>
            <a:pPr lvl="3">
              <a:buFontTx/>
              <a:buNone/>
            </a:pPr>
            <a:r>
              <a:rPr lang="en-US" dirty="0"/>
              <a:t>  </a:t>
            </a:r>
          </a:p>
        </p:txBody>
      </p:sp>
      <p:sp>
        <p:nvSpPr>
          <p:cNvPr id="5222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endParaRPr lang="en-US" u="none" dirty="0">
              <a:latin typeface="Arial" charset="0"/>
            </a:endParaRPr>
          </a:p>
        </p:txBody>
      </p:sp>
      <p:sp>
        <p:nvSpPr>
          <p:cNvPr id="5222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0C44B983-9D5B-4781-B8A4-09A7BE8EFFC0}" type="slidenum">
              <a:rPr lang="en-US" u="none" smtClean="0">
                <a:latin typeface="Arial" charset="0"/>
              </a:rPr>
              <a:pPr/>
              <a:t>35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sends frame F to D</a:t>
            </a:r>
            <a:endParaRPr lang="en-US" dirty="0"/>
          </a:p>
        </p:txBody>
      </p:sp>
      <p:sp>
        <p:nvSpPr>
          <p:cNvPr id="5325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325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2C91E50C-A528-46F3-9316-3A6A04689313}" type="slidenum">
              <a:rPr lang="en-US" u="none" smtClean="0">
                <a:latin typeface="Arial" charset="0"/>
              </a:rPr>
              <a:pPr/>
              <a:t>36</a:t>
            </a:fld>
            <a:endParaRPr lang="en-US" u="none">
              <a:latin typeface="Arial" charset="0"/>
            </a:endParaRPr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Switch receives F from C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discovered to operate from </a:t>
            </a:r>
            <a:r>
              <a:rPr lang="en-US" sz="2000" u="none" dirty="0" err="1"/>
              <a:t>intf</a:t>
            </a:r>
            <a:r>
              <a:rPr lang="en-US" sz="2000" u="none" dirty="0"/>
              <a:t> 1. This is recorded.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It is not known where D operates from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F is sent to </a:t>
            </a:r>
            <a:r>
              <a:rPr lang="en-US" sz="2000" u="none" dirty="0" err="1"/>
              <a:t>intf</a:t>
            </a:r>
            <a:r>
              <a:rPr lang="en-US" sz="2000" u="none" dirty="0"/>
              <a:t> 2 and 3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receives F</a:t>
            </a: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56" name="Object 8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3857625" y="37973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37973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62" name="Object 14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3" name="Object 15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4" name="Object 16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5" name="Object 17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6" name="Object 18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7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8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9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0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1" name="Line 23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2" name="Line 24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3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4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5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3276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3314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3315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3316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3317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3318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3277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8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9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80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1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2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3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3284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3285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3286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3287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3288" name="Text Box 46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3289" name="Text Box 47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3290" name="Text Box 48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3291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3292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3293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4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5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3296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3297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endParaRPr lang="en-US" u="none"/>
          </a:p>
          <a:p>
            <a:endParaRPr lang="en-US" u="none"/>
          </a:p>
        </p:txBody>
      </p:sp>
      <p:sp>
        <p:nvSpPr>
          <p:cNvPr id="53298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53299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</p:txBody>
      </p:sp>
      <p:sp>
        <p:nvSpPr>
          <p:cNvPr id="53300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2</a:t>
            </a:r>
          </a:p>
        </p:txBody>
      </p:sp>
      <p:sp>
        <p:nvSpPr>
          <p:cNvPr id="53301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3</a:t>
            </a:r>
          </a:p>
        </p:txBody>
      </p:sp>
      <p:sp>
        <p:nvSpPr>
          <p:cNvPr id="530494" name="Oval 62"/>
          <p:cNvSpPr>
            <a:spLocks noChangeArrowheads="1"/>
          </p:cNvSpPr>
          <p:nvPr/>
        </p:nvSpPr>
        <p:spPr bwMode="auto">
          <a:xfrm>
            <a:off x="3933825" y="3359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5" name="Oval 63"/>
          <p:cNvSpPr>
            <a:spLocks noChangeArrowheads="1"/>
          </p:cNvSpPr>
          <p:nvPr/>
        </p:nvSpPr>
        <p:spPr bwMode="auto">
          <a:xfrm>
            <a:off x="3727450" y="33448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6" name="Oval 64"/>
          <p:cNvSpPr>
            <a:spLocks noChangeArrowheads="1"/>
          </p:cNvSpPr>
          <p:nvPr/>
        </p:nvSpPr>
        <p:spPr bwMode="auto">
          <a:xfrm>
            <a:off x="3998913" y="38020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8" name="Oval 66"/>
          <p:cNvSpPr>
            <a:spLocks noChangeArrowheads="1"/>
          </p:cNvSpPr>
          <p:nvPr/>
        </p:nvSpPr>
        <p:spPr bwMode="auto">
          <a:xfrm>
            <a:off x="3765550" y="350361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4" name="Oval 72"/>
          <p:cNvSpPr>
            <a:spLocks noChangeArrowheads="1"/>
          </p:cNvSpPr>
          <p:nvPr/>
        </p:nvSpPr>
        <p:spPr bwMode="auto">
          <a:xfrm>
            <a:off x="7489825" y="33972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7" name="Oval 75"/>
          <p:cNvSpPr>
            <a:spLocks noChangeArrowheads="1"/>
          </p:cNvSpPr>
          <p:nvPr/>
        </p:nvSpPr>
        <p:spPr bwMode="auto">
          <a:xfrm>
            <a:off x="5664200" y="3379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8" name="Oval 76"/>
          <p:cNvSpPr>
            <a:spLocks noChangeArrowheads="1"/>
          </p:cNvSpPr>
          <p:nvPr/>
        </p:nvSpPr>
        <p:spPr bwMode="auto">
          <a:xfrm>
            <a:off x="5426075" y="3365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9" name="Oval 77"/>
          <p:cNvSpPr>
            <a:spLocks noChangeArrowheads="1"/>
          </p:cNvSpPr>
          <p:nvPr/>
        </p:nvSpPr>
        <p:spPr bwMode="auto">
          <a:xfrm>
            <a:off x="5529263" y="2236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0" name="Oval 78"/>
          <p:cNvSpPr>
            <a:spLocks noChangeArrowheads="1"/>
          </p:cNvSpPr>
          <p:nvPr/>
        </p:nvSpPr>
        <p:spPr bwMode="auto">
          <a:xfrm>
            <a:off x="5548313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1" name="Oval 79"/>
          <p:cNvSpPr>
            <a:spLocks noChangeArrowheads="1"/>
          </p:cNvSpPr>
          <p:nvPr/>
        </p:nvSpPr>
        <p:spPr bwMode="auto">
          <a:xfrm>
            <a:off x="5751513" y="21637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2" name="Oval 80"/>
          <p:cNvSpPr>
            <a:spLocks noChangeArrowheads="1"/>
          </p:cNvSpPr>
          <p:nvPr/>
        </p:nvSpPr>
        <p:spPr bwMode="auto">
          <a:xfrm>
            <a:off x="7364413" y="353853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3" name="Oval 81"/>
          <p:cNvSpPr>
            <a:spLocks noChangeArrowheads="1"/>
          </p:cNvSpPr>
          <p:nvPr/>
        </p:nvSpPr>
        <p:spPr bwMode="auto">
          <a:xfrm>
            <a:off x="7164388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-0.0044 C -0.0033 -0.02755 -0.01371 -0.05069 -0.01788 -0.05995 " pathEditMode="relative" ptsTypes="aA">
                                      <p:cBhvr>
                                        <p:cTn id="10" dur="2000" fill="hold"/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4 -0.01644 C 0.00764 -0.01644 -0.00937 0.00949 -0.02639 0.03541 " pathEditMode="relative" ptsTypes="aA">
                                      <p:cBhvr>
                                        <p:cTn id="26" dur="2000" fill="hold"/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0.00671 C 0.01181 0.00671 -0.02256 0.00764 -0.05694 0.00856 " pathEditMode="relative" ptsTypes="aA">
                                      <p:cBhvr>
                                        <p:cTn id="28" dur="2000" fill="hold"/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8.51852E-6 C 3.88889E-6 -8.51852E-6 0.09444 -0.0801 0.18889 -0.16019 " pathEditMode="relative" ptsTypes="aA">
                                      <p:cBhvr>
                                        <p:cTn id="30" dur="2000" fill="hold"/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6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9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0347 C 0.0158 0.06967 0.01737 0.13611 0.01789 0.16273 " pathEditMode="relative" ptsTypes="aA">
                                      <p:cBhvr>
                                        <p:cTn id="69" dur="2000" fill="hold"/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0.01413 C -0.0099 0.01413 0.07413 0.09931 0.15816 0.1845 " pathEditMode="relative" ptsTypes="aA">
                                      <p:cBhvr>
                                        <p:cTn id="71" dur="2000" fill="hold"/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4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7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1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7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00834 C -0.00591 0.00834 -0.02604 0.02963 -0.04618 0.05093 " pathEditMode="relative" ptsTypes="aA">
                                      <p:cBhvr>
                                        <p:cTn id="105" dur="2000" fill="hold"/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1.66667E-6 0.00023 -0.00903 0.04676 -0.01806 0.0935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" y="467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00394 C 0.00313 -0.00394 0.02084 0.02523 0.03854 0.0544 " pathEditMode="relative" ptsTypes="aA">
                                      <p:cBhvr>
                                        <p:cTn id="109" dur="2000" fill="hold"/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C 5.55556E-7 0.00023 -0.01979 0.02315 -0.03958 0.0462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231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1596 C -0.01823 -0.01596 -0.01302 0.02339 -0.00781 0.06274 " pathEditMode="relative" ptsTypes="aA">
                                      <p:cBhvr>
                                        <p:cTn id="113" dur="2000" fill="hold"/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4 0.00463 C -0.03194 0.00463 0.00417 0.02732 0.04028 0.05 " pathEditMode="relative" ptsTypes="aA">
                                      <p:cBhvr>
                                        <p:cTn id="115" dur="2000" fill="hold"/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1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4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7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0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94" grpId="0" animBg="1"/>
      <p:bldP spid="530494" grpId="1" animBg="1"/>
      <p:bldP spid="530494" grpId="2" animBg="1"/>
      <p:bldP spid="530495" grpId="0" animBg="1"/>
      <p:bldP spid="530495" grpId="1" animBg="1"/>
      <p:bldP spid="530495" grpId="2" animBg="1"/>
      <p:bldP spid="530496" grpId="0" animBg="1"/>
      <p:bldP spid="530496" grpId="1" animBg="1"/>
      <p:bldP spid="530496" grpId="2" animBg="1"/>
      <p:bldP spid="530498" grpId="0" animBg="1"/>
      <p:bldP spid="530498" grpId="1" animBg="1"/>
      <p:bldP spid="530498" grpId="2" animBg="1"/>
      <p:bldP spid="530504" grpId="0" animBg="1"/>
      <p:bldP spid="530504" grpId="1" animBg="1"/>
      <p:bldP spid="530504" grpId="2" animBg="1"/>
      <p:bldP spid="530507" grpId="0" animBg="1"/>
      <p:bldP spid="530507" grpId="1" animBg="1"/>
      <p:bldP spid="530507" grpId="2" animBg="1"/>
      <p:bldP spid="530508" grpId="0" animBg="1"/>
      <p:bldP spid="530508" grpId="1" animBg="1"/>
      <p:bldP spid="530509" grpId="0" animBg="1"/>
      <p:bldP spid="530509" grpId="1" animBg="1"/>
      <p:bldP spid="530509" grpId="2" animBg="1"/>
      <p:bldP spid="530510" grpId="0" animBg="1"/>
      <p:bldP spid="530510" grpId="1" animBg="1"/>
      <p:bldP spid="530510" grpId="2" animBg="1"/>
      <p:bldP spid="530511" grpId="0" animBg="1"/>
      <p:bldP spid="530511" grpId="1" animBg="1"/>
      <p:bldP spid="530511" grpId="2" animBg="1"/>
      <p:bldP spid="530512" grpId="0" animBg="1"/>
      <p:bldP spid="530512" grpId="1" animBg="1"/>
      <p:bldP spid="530512" grpId="2" animBg="1"/>
      <p:bldP spid="530513" grpId="0" animBg="1"/>
      <p:bldP spid="530513" grpId="1" animBg="1"/>
      <p:bldP spid="530513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/>
              <a:t>Switch example</a:t>
            </a:r>
            <a:endParaRPr lang="en-US"/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When D answers to C: </a:t>
            </a:r>
            <a:endParaRPr lang="en-US" dirty="0"/>
          </a:p>
          <a:p>
            <a:endParaRPr lang="en-US" dirty="0"/>
          </a:p>
        </p:txBody>
      </p:sp>
      <p:sp>
        <p:nvSpPr>
          <p:cNvPr id="5427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427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72F2F3D7-F1E2-41DB-8D1B-31FCB6F462EA}" type="slidenum">
              <a:rPr lang="en-US" u="none" smtClean="0">
                <a:latin typeface="Arial" charset="0"/>
              </a:rPr>
              <a:pPr/>
              <a:t>37</a:t>
            </a:fld>
            <a:endParaRPr lang="en-US" u="none">
              <a:latin typeface="Arial" charset="0"/>
            </a:endParaRPr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answers with F2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D is discovered to be operating from </a:t>
            </a:r>
            <a:r>
              <a:rPr lang="en-US" sz="2000" u="none" dirty="0" err="1"/>
              <a:t>intf</a:t>
            </a:r>
            <a:r>
              <a:rPr lang="en-US" sz="2000" u="none" dirty="0"/>
              <a:t> 2. This is recorded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known to work on </a:t>
            </a:r>
            <a:r>
              <a:rPr lang="en-US" sz="2000" u="none" dirty="0" err="1"/>
              <a:t>intf</a:t>
            </a:r>
            <a:r>
              <a:rPr lang="en-US" sz="2000" u="none" dirty="0"/>
              <a:t> 1, only this interface receives F2</a:t>
            </a:r>
          </a:p>
        </p:txBody>
      </p:sp>
      <p:sp>
        <p:nvSpPr>
          <p:cNvPr id="54279" name="Rectangle 5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0" name="Object 6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7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8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Object 9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4" name="Rectangle 10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4285" name="Rectangle 11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6" name="Object 12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7" name="Object 13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8" name="Object 14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9" name="Object 15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90" name="Object 16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1" name="Line 17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2" name="Line 18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3" name="Line 19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4" name="Line 20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5" name="Line 21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6" name="Line 22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7" name="Line 23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8" name="Line 24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9" name="Line 25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4300" name="Group 26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4332" name="Line 27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4333" name="Rectangle 28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4334" name="Group 29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4335" name="Line 30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4336" name="Line 31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4301" name="Line 32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2" name="Line 33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3" name="Line 34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4" name="Text Box 35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5" name="Text Box 36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6" name="Text Box 37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7" name="Text Box 38"/>
          <p:cNvSpPr txBox="1">
            <a:spLocks noChangeArrowheads="1"/>
          </p:cNvSpPr>
          <p:nvPr/>
        </p:nvSpPr>
        <p:spPr bwMode="auto">
          <a:xfrm>
            <a:off x="5918201" y="2132013"/>
            <a:ext cx="873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4308" name="Text Box 39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4309" name="Text Box 40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4310" name="Text Box 41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4311" name="Text Box 42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4312" name="Text Box 43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4313" name="Text Box 44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4314" name="Text Box 45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4315" name="Text Box 46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4316" name="Text Box 48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4317" name="Line 49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8" name="Line 50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9" name="Text Box 51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4320" name="Text Box 52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4321" name="Text Box 53"/>
          <p:cNvSpPr txBox="1">
            <a:spLocks noChangeArrowheads="1"/>
          </p:cNvSpPr>
          <p:nvPr/>
        </p:nvSpPr>
        <p:spPr bwMode="auto">
          <a:xfrm>
            <a:off x="8721725" y="2351088"/>
            <a:ext cx="350838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r>
              <a:rPr lang="en-US" u="none"/>
              <a:t>C</a:t>
            </a:r>
          </a:p>
        </p:txBody>
      </p:sp>
      <p:sp>
        <p:nvSpPr>
          <p:cNvPr id="54322" name="Text Box 54"/>
          <p:cNvSpPr txBox="1">
            <a:spLocks noChangeArrowheads="1"/>
          </p:cNvSpPr>
          <p:nvPr/>
        </p:nvSpPr>
        <p:spPr bwMode="auto">
          <a:xfrm>
            <a:off x="9301163" y="2349501"/>
            <a:ext cx="3238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  <a:p>
            <a:r>
              <a:rPr lang="en-US" u="none"/>
              <a:t>1</a:t>
            </a:r>
          </a:p>
        </p:txBody>
      </p:sp>
      <p:sp>
        <p:nvSpPr>
          <p:cNvPr id="531511" name="Oval 55"/>
          <p:cNvSpPr>
            <a:spLocks noChangeArrowheads="1"/>
          </p:cNvSpPr>
          <p:nvPr/>
        </p:nvSpPr>
        <p:spPr bwMode="auto">
          <a:xfrm>
            <a:off x="5105400" y="36068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2" name="Oval 56"/>
          <p:cNvSpPr>
            <a:spLocks noChangeArrowheads="1"/>
          </p:cNvSpPr>
          <p:nvPr/>
        </p:nvSpPr>
        <p:spPr bwMode="auto">
          <a:xfrm>
            <a:off x="3937000" y="3467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3" name="Oval 57"/>
          <p:cNvSpPr>
            <a:spLocks noChangeArrowheads="1"/>
          </p:cNvSpPr>
          <p:nvPr/>
        </p:nvSpPr>
        <p:spPr bwMode="auto">
          <a:xfrm>
            <a:off x="5702300" y="34036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4" name="Oval 58"/>
          <p:cNvSpPr>
            <a:spLocks noChangeArrowheads="1"/>
          </p:cNvSpPr>
          <p:nvPr/>
        </p:nvSpPr>
        <p:spPr bwMode="auto">
          <a:xfrm>
            <a:off x="5473700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5" name="Oval 59"/>
          <p:cNvSpPr>
            <a:spLocks noChangeArrowheads="1"/>
          </p:cNvSpPr>
          <p:nvPr/>
        </p:nvSpPr>
        <p:spPr bwMode="auto">
          <a:xfrm>
            <a:off x="5568950" y="3289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6" name="Rectangle 60"/>
          <p:cNvSpPr>
            <a:spLocks noChangeArrowheads="1"/>
          </p:cNvSpPr>
          <p:nvPr/>
        </p:nvSpPr>
        <p:spPr bwMode="auto">
          <a:xfrm>
            <a:off x="8826500" y="3759200"/>
            <a:ext cx="72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it-IT" u="none"/>
              <a:t>D      2</a:t>
            </a:r>
          </a:p>
        </p:txBody>
      </p:sp>
      <p:sp>
        <p:nvSpPr>
          <p:cNvPr id="531517" name="Oval 61"/>
          <p:cNvSpPr>
            <a:spLocks noChangeArrowheads="1"/>
          </p:cNvSpPr>
          <p:nvPr/>
        </p:nvSpPr>
        <p:spPr bwMode="auto">
          <a:xfrm>
            <a:off x="5613400" y="2146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8" name="Oval 62"/>
          <p:cNvSpPr>
            <a:spLocks noChangeArrowheads="1"/>
          </p:cNvSpPr>
          <p:nvPr/>
        </p:nvSpPr>
        <p:spPr bwMode="auto">
          <a:xfrm>
            <a:off x="3733800" y="3492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9" name="Oval 63"/>
          <p:cNvSpPr>
            <a:spLocks noChangeArrowheads="1"/>
          </p:cNvSpPr>
          <p:nvPr/>
        </p:nvSpPr>
        <p:spPr bwMode="auto">
          <a:xfrm>
            <a:off x="3708400" y="3340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1759 L 0.05486 -0.03982 " pathEditMode="relative" ptsTypes="AA">
                                      <p:cBhvr>
                                        <p:cTn id="10" dur="2000" fill="hold"/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C -0.0059 0.03611 -0.01163 0.07245 -0.01389 0.08704 " pathEditMode="relative" ptsTypes="aA">
                                      <p:cBhvr>
                                        <p:cTn id="27" dur="2000" fill="hold"/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01019 C -0.01042 -0.01019 0.0059 0.02083 0.02222 0.05185 " pathEditMode="relative" ptsTypes="aA">
                                      <p:cBhvr>
                                        <p:cTn id="29" dur="2000" fill="hold"/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649 C 0.00417 0.00649 0.00417 -0.07268 0.00417 -0.15185 " pathEditMode="relative" ptsTypes="aA">
                                      <p:cBhvr>
                                        <p:cTn id="31" dur="2000" fill="hold"/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7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0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53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1482 C -0.0783 0.08658 -0.15573 0.15834 -0.18681 0.18705 " pathEditMode="relative" ptsTypes="aA">
                                      <p:cBhvr>
                                        <p:cTn id="68" dur="2000" fill="hold"/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1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53 0.01297 C 0.02153 0.01297 -0.01909 0.01482 -0.05972 0.01667 " pathEditMode="relative" ptsTypes="aA">
                                      <p:cBhvr>
                                        <p:cTn id="85" dur="2000" fill="hold"/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40741E-7 C 1.11111E-6 -7.40741E-7 -0.01702 0.02824 -0.03403 0.05648 " pathEditMode="relative" ptsTypes="aA">
                                      <p:cBhvr>
                                        <p:cTn id="87" dur="2000" fill="hold"/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-0.00556 C -0.00347 -0.00556 0.00521 0.02315 0.01389 0.05185 " pathEditMode="relative" ptsTypes="aA">
                                      <p:cBhvr>
                                        <p:cTn id="89" dur="2000" fill="hold"/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1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2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5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511" grpId="0" animBg="1"/>
      <p:bldP spid="531511" grpId="1" animBg="1"/>
      <p:bldP spid="531511" grpId="2" animBg="1"/>
      <p:bldP spid="531512" grpId="0" animBg="1"/>
      <p:bldP spid="531512" grpId="1" animBg="1"/>
      <p:bldP spid="531513" grpId="0" animBg="1"/>
      <p:bldP spid="531513" grpId="1" animBg="1"/>
      <p:bldP spid="531513" grpId="2" animBg="1"/>
      <p:bldP spid="531514" grpId="0" animBg="1"/>
      <p:bldP spid="531514" grpId="1" animBg="1"/>
      <p:bldP spid="531514" grpId="2" animBg="1"/>
      <p:bldP spid="531515" grpId="0" animBg="1"/>
      <p:bldP spid="531515" grpId="1" animBg="1"/>
      <p:bldP spid="531515" grpId="2" animBg="1"/>
      <p:bldP spid="531516" grpId="0"/>
      <p:bldP spid="531517" grpId="0" animBg="1"/>
      <p:bldP spid="531517" grpId="1" animBg="1"/>
      <p:bldP spid="531517" grpId="2" animBg="1"/>
      <p:bldP spid="531518" grpId="0" animBg="1"/>
      <p:bldP spid="531518" grpId="1" animBg="1"/>
      <p:bldP spid="531518" grpId="2" animBg="1"/>
      <p:bldP spid="531519" grpId="0" animBg="1"/>
      <p:bldP spid="531519" grpId="1" animBg="1"/>
      <p:bldP spid="531519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Port Stealing: example</a:t>
            </a:r>
            <a:endParaRPr lang="en-US" dirty="0"/>
          </a:p>
        </p:txBody>
      </p:sp>
      <p:sp>
        <p:nvSpPr>
          <p:cNvPr id="9230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 a frame to R.  G is an intruder</a:t>
            </a:r>
            <a:endParaRPr lang="en-US" dirty="0"/>
          </a:p>
        </p:txBody>
      </p:sp>
      <p:sp>
        <p:nvSpPr>
          <p:cNvPr id="9227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9228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5-</a:t>
            </a:r>
            <a:fld id="{C42F40B8-CD21-469A-9641-BF42E20FD59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sends frames using R as source MAC. This forces wrong updating of the switch table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can then capture frames to R, can record, filter and alter them. Then, for avoiding disruption of communication, it sends frames to the real R, stimulating re-update of the switch table</a:t>
            </a:r>
          </a:p>
        </p:txBody>
      </p:sp>
      <p:sp>
        <p:nvSpPr>
          <p:cNvPr id="9232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3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4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9282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283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9285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9286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9245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6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7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8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49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0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1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switch</a:t>
            </a:r>
          </a:p>
        </p:txBody>
      </p:sp>
      <p:sp>
        <p:nvSpPr>
          <p:cNvPr id="9252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A</a:t>
            </a:r>
          </a:p>
        </p:txBody>
      </p:sp>
      <p:sp>
        <p:nvSpPr>
          <p:cNvPr id="9253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B</a:t>
            </a:r>
          </a:p>
        </p:txBody>
      </p:sp>
      <p:sp>
        <p:nvSpPr>
          <p:cNvPr id="9254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C</a:t>
            </a:r>
          </a:p>
        </p:txBody>
      </p:sp>
      <p:sp>
        <p:nvSpPr>
          <p:cNvPr id="9255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30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R</a:t>
            </a:r>
          </a:p>
        </p:txBody>
      </p:sp>
      <p:sp>
        <p:nvSpPr>
          <p:cNvPr id="9258" name="Text Box 48"/>
          <p:cNvSpPr txBox="1">
            <a:spLocks noChangeArrowheads="1"/>
          </p:cNvSpPr>
          <p:nvPr/>
        </p:nvSpPr>
        <p:spPr bwMode="auto">
          <a:xfrm>
            <a:off x="6738943" y="4000505"/>
            <a:ext cx="339725" cy="3667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u="none" dirty="0"/>
              <a:t>G</a:t>
            </a:r>
          </a:p>
        </p:txBody>
      </p:sp>
      <p:sp>
        <p:nvSpPr>
          <p:cNvPr id="9259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</a:t>
            </a:r>
          </a:p>
        </p:txBody>
      </p:sp>
      <p:sp>
        <p:nvSpPr>
          <p:cNvPr id="9260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I</a:t>
            </a:r>
          </a:p>
        </p:txBody>
      </p:sp>
      <p:sp>
        <p:nvSpPr>
          <p:cNvPr id="9261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2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3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9264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9265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A</a:t>
            </a:r>
          </a:p>
          <a:p>
            <a:r>
              <a:rPr lang="en-US" u="none" dirty="0"/>
              <a:t>B</a:t>
            </a:r>
          </a:p>
          <a:p>
            <a:r>
              <a:rPr lang="en-US" u="none" dirty="0"/>
              <a:t>R</a:t>
            </a:r>
          </a:p>
          <a:p>
            <a:r>
              <a:rPr lang="en-US" u="none" dirty="0"/>
              <a:t>G</a:t>
            </a:r>
          </a:p>
          <a:p>
            <a:endParaRPr lang="en-US" u="none" dirty="0"/>
          </a:p>
          <a:p>
            <a:endParaRPr lang="en-US" u="none" dirty="0"/>
          </a:p>
        </p:txBody>
      </p:sp>
      <p:sp>
        <p:nvSpPr>
          <p:cNvPr id="9266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9267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</p:txBody>
      </p:sp>
      <p:sp>
        <p:nvSpPr>
          <p:cNvPr id="9268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2</a:t>
            </a:r>
          </a:p>
        </p:txBody>
      </p:sp>
      <p:sp>
        <p:nvSpPr>
          <p:cNvPr id="9269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3</a:t>
            </a:r>
          </a:p>
        </p:txBody>
      </p:sp>
      <p:graphicFrame>
        <p:nvGraphicFramePr>
          <p:cNvPr id="5" name="Oggetto 4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ggetto 5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ggetto 6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ggetto 7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ggetto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ggetto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ggetto 11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ggetto 12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5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 / </a:t>
            </a:r>
            <a:r>
              <a:rPr lang="it-IT" dirty="0" err="1"/>
              <a:t>Flooding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Flooding</a:t>
            </a:r>
            <a:r>
              <a:rPr lang="it-IT" dirty="0"/>
              <a:t>. Idea: the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can be </a:t>
            </a:r>
            <a:r>
              <a:rPr lang="it-IT" dirty="0" err="1"/>
              <a:t>saturated</a:t>
            </a:r>
            <a:r>
              <a:rPr lang="it-IT" dirty="0"/>
              <a:t> </a:t>
            </a:r>
            <a:r>
              <a:rPr lang="it-IT" dirty="0" err="1"/>
              <a:t>producing</a:t>
            </a:r>
            <a:r>
              <a:rPr lang="it-IT" dirty="0"/>
              <a:t> a </a:t>
            </a:r>
            <a:r>
              <a:rPr lang="it-IT" dirty="0" err="1"/>
              <a:t>huge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frames</a:t>
            </a:r>
            <a:r>
              <a:rPr lang="it-IT" dirty="0"/>
              <a:t> with random MAC </a:t>
            </a:r>
            <a:r>
              <a:rPr lang="it-IT" dirty="0" err="1"/>
              <a:t>sources</a:t>
            </a:r>
            <a:r>
              <a:rPr lang="it-IT" dirty="0"/>
              <a:t>.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, a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starts</a:t>
            </a:r>
            <a:r>
              <a:rPr lang="it-IT" dirty="0"/>
              <a:t> </a:t>
            </a:r>
            <a:r>
              <a:rPr lang="it-IT" dirty="0" err="1"/>
              <a:t>behaving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an </a:t>
            </a:r>
            <a:r>
              <a:rPr lang="it-IT" dirty="0" err="1"/>
              <a:t>hub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Countermeasures</a:t>
            </a:r>
            <a:r>
              <a:rPr lang="it-IT" dirty="0"/>
              <a:t>: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, IEEE 802.1X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9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olo 1">
            <a:extLst>
              <a:ext uri="{FF2B5EF4-FFF2-40B4-BE49-F238E27FC236}">
                <a16:creationId xmlns:a16="http://schemas.microsoft.com/office/drawing/2014/main" id="{B20A076C-ED4F-4909-92BC-463298F56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 err="1"/>
              <a:t>Embedding</a:t>
            </a:r>
            <a:r>
              <a:rPr lang="it-IT" altLang="it-IT" dirty="0"/>
              <a:t> – </a:t>
            </a:r>
            <a:r>
              <a:rPr lang="it-IT" altLang="it-IT" dirty="0" err="1"/>
              <a:t>Envelope</a:t>
            </a:r>
            <a:r>
              <a:rPr lang="it-IT" altLang="it-IT" dirty="0"/>
              <a:t> </a:t>
            </a:r>
            <a:r>
              <a:rPr lang="it-IT" altLang="it-IT" dirty="0" err="1"/>
              <a:t>layers</a:t>
            </a:r>
            <a:endParaRPr lang="it-IT" alt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2522AE-DE4D-4189-A2B7-C4D7E88C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9748" name="Segnaposto numero diapositiva 3">
            <a:extLst>
              <a:ext uri="{FF2B5EF4-FFF2-40B4-BE49-F238E27FC236}">
                <a16:creationId xmlns:a16="http://schemas.microsoft.com/office/drawing/2014/main" id="{700B6BE4-E3DC-406B-A79E-26DCC1F164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D04F9C72-D25A-4DBB-AF9C-3831843BEFFF}" type="slidenum">
              <a:rPr lang="en-US" altLang="it-IT" sz="1400">
                <a:cs typeface="Arial" panose="020B0604020202020204" pitchFamily="34" charset="0"/>
              </a:rPr>
              <a:pPr eaLnBrk="0" hangingPunct="0"/>
              <a:t>4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pic>
        <p:nvPicPr>
          <p:cNvPr id="159749" name="Picture 2">
            <a:extLst>
              <a:ext uri="{FF2B5EF4-FFF2-40B4-BE49-F238E27FC236}">
                <a16:creationId xmlns:a16="http://schemas.microsoft.com/office/drawing/2014/main" id="{3BEC7247-D456-4BC8-8E9B-0A6228BD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0" y="1328675"/>
            <a:ext cx="6981825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ow to Use Wireshark, the Best Packet Analyzer Around">
            <a:extLst>
              <a:ext uri="{FF2B5EF4-FFF2-40B4-BE49-F238E27FC236}">
                <a16:creationId xmlns:a16="http://schemas.microsoft.com/office/drawing/2014/main" id="{60E0AA65-B6D2-40FB-977A-164AD810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31" y="1690688"/>
            <a:ext cx="5104384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1F1F3-1BFB-46E1-9261-2D9825AC8EB7}"/>
              </a:ext>
            </a:extLst>
          </p:cNvPr>
          <p:cNvSpPr txBox="1"/>
          <p:nvPr/>
        </p:nvSpPr>
        <p:spPr>
          <a:xfrm>
            <a:off x="7802880" y="46699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+mn-lt"/>
                <a:hlinkClick r:id="rId4"/>
              </a:rPr>
              <a:t>https://www.wireshark.org/</a:t>
            </a:r>
            <a:endParaRPr lang="it-IT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D3BF-F464-44F4-B642-77559B3D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under-the-hood protocols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A51F-70B9-442C-9A42-BB976972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VLAN vulnerabilities (Hopping…)</a:t>
            </a:r>
          </a:p>
          <a:p>
            <a:r>
              <a:rPr lang="en-US" dirty="0"/>
              <a:t>STP, VSTP…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08B1A-7CE8-48BA-BD7B-AA34100A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86E81-5379-4617-BFED-958CF8C4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15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it-IT" sz="4800" dirty="0" err="1">
                <a:solidFill>
                  <a:srgbClr val="FFFFFF"/>
                </a:solidFill>
              </a:rPr>
              <a:t>Specific</a:t>
            </a:r>
            <a:r>
              <a:rPr lang="it-IT" sz="4800" dirty="0">
                <a:solidFill>
                  <a:srgbClr val="FFFFFF"/>
                </a:solidFill>
              </a:rPr>
              <a:t> 802.11 (Wi-Fi) security </a:t>
            </a:r>
            <a:r>
              <a:rPr lang="it-IT" sz="4800" dirty="0" err="1">
                <a:solidFill>
                  <a:srgbClr val="FFFFFF"/>
                </a:solidFill>
              </a:rPr>
              <a:t>issues</a:t>
            </a:r>
            <a:endParaRPr lang="it-IT" sz="4800" dirty="0">
              <a:solidFill>
                <a:srgbClr val="FFFFFF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</a:rPr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5-</a:t>
            </a:r>
            <a:fld id="{9FC49F73-0371-4713-9AA3-EDC6BD8D2D7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75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C0E5-06F5-411D-8590-DB2F70AD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802.11: the actors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0FE3-E591-41A8-897E-C95B1131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stations (STAs) each with a MAC address, with a radio NIC</a:t>
            </a:r>
          </a:p>
          <a:p>
            <a:r>
              <a:rPr lang="en-US" dirty="0"/>
              <a:t>Each STA can tune on a channel or hop among channels</a:t>
            </a:r>
          </a:p>
          <a:p>
            <a:r>
              <a:rPr lang="en-US" dirty="0"/>
              <a:t>AP: </a:t>
            </a:r>
            <a:r>
              <a:rPr lang="en-US" dirty="0" err="1"/>
              <a:t>STAtions</a:t>
            </a:r>
            <a:r>
              <a:rPr lang="en-US" dirty="0"/>
              <a:t> with the role of BSS. Their MAC is the BSSID</a:t>
            </a:r>
          </a:p>
          <a:p>
            <a:r>
              <a:rPr lang="en-US" dirty="0"/>
              <a:t>An AP group can form a ESS. The ESSID is known as the “</a:t>
            </a:r>
            <a:r>
              <a:rPr lang="en-US" dirty="0" err="1"/>
              <a:t>Wifi</a:t>
            </a:r>
            <a:r>
              <a:rPr lang="en-US" dirty="0"/>
              <a:t> network name”</a:t>
            </a:r>
          </a:p>
          <a:p>
            <a:r>
              <a:rPr lang="en-US" dirty="0"/>
              <a:t>A </a:t>
            </a:r>
            <a:r>
              <a:rPr lang="en-US" dirty="0" err="1"/>
              <a:t>STAtion</a:t>
            </a:r>
            <a:r>
              <a:rPr lang="en-US" dirty="0"/>
              <a:t> can be </a:t>
            </a:r>
            <a:r>
              <a:rPr lang="en-US" b="1" dirty="0"/>
              <a:t>associated</a:t>
            </a:r>
            <a:r>
              <a:rPr lang="en-US" dirty="0"/>
              <a:t> with a particular BSSID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B7875-A72C-423C-A7BC-BA7EEE61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88936-07E8-4E31-ACF9-F254A710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1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ECB0-E2E9-4910-A2E3-F3259F8F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 </a:t>
            </a:r>
            <a:r>
              <a:rPr lang="en-US" dirty="0" err="1"/>
              <a:t>Wifi</a:t>
            </a:r>
            <a:r>
              <a:rPr lang="en-US" dirty="0"/>
              <a:t> modes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46BA-460F-4B22-AE64-F1FCF37D7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mode: no filter on the BSSID. All received frames are buffered </a:t>
            </a:r>
          </a:p>
          <a:p>
            <a:r>
              <a:rPr lang="en-US" dirty="0"/>
              <a:t>Managed mode: only frames where BSSID matches the one the STA is associated to are buffered 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A028F-D829-4100-9C2F-2275265A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75E9-07BA-41CA-B80A-C9C8AD36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53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802.11: BSS &amp; ESS</a:t>
            </a:r>
          </a:p>
        </p:txBody>
      </p:sp>
      <p:sp>
        <p:nvSpPr>
          <p:cNvPr id="60419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ESSID =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denoting</a:t>
            </a:r>
            <a:r>
              <a:rPr lang="it-IT" dirty="0"/>
              <a:t> an AP </a:t>
            </a:r>
            <a:r>
              <a:rPr lang="it-IT" dirty="0" err="1"/>
              <a:t>group</a:t>
            </a:r>
            <a:r>
              <a:rPr lang="it-IT" dirty="0"/>
              <a:t>. </a:t>
            </a:r>
            <a:r>
              <a:rPr lang="it-IT" dirty="0" err="1"/>
              <a:t>Members</a:t>
            </a:r>
            <a:r>
              <a:rPr lang="it-IT" dirty="0"/>
              <a:t> of the group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coordinated</a:t>
            </a:r>
            <a:r>
              <a:rPr lang="it-IT" dirty="0"/>
              <a:t>. </a:t>
            </a:r>
          </a:p>
          <a:p>
            <a:r>
              <a:rPr lang="it-IT" dirty="0"/>
              <a:t>BSSID = single AP MAC </a:t>
            </a:r>
            <a:r>
              <a:rPr lang="it-IT" dirty="0" err="1"/>
              <a:t>address</a:t>
            </a:r>
            <a:r>
              <a:rPr lang="it-IT" dirty="0"/>
              <a:t>.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unique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Association</a:t>
            </a:r>
            <a:r>
              <a:rPr lang="it-IT" dirty="0"/>
              <a:t>: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entering</a:t>
            </a:r>
            <a:r>
              <a:rPr lang="it-IT" dirty="0"/>
              <a:t> a </a:t>
            </a:r>
            <a:r>
              <a:rPr lang="it-IT" dirty="0" err="1"/>
              <a:t>virtual</a:t>
            </a:r>
            <a:r>
              <a:rPr lang="it-IT" dirty="0"/>
              <a:t> </a:t>
            </a:r>
            <a:r>
              <a:rPr lang="it-IT" dirty="0" err="1"/>
              <a:t>collision</a:t>
            </a:r>
            <a:r>
              <a:rPr lang="it-IT" dirty="0"/>
              <a:t> domain</a:t>
            </a:r>
          </a:p>
          <a:p>
            <a:pPr lvl="1"/>
            <a:r>
              <a:rPr lang="it-IT" dirty="0"/>
              <a:t>Beacon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/>
              <a:t>Probe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</p:txBody>
      </p:sp>
      <p:sp>
        <p:nvSpPr>
          <p:cNvPr id="60420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0421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64058897-0307-4F34-A87D-7B525C189798}" type="slidenum">
              <a:rPr lang="en-US" u="none" smtClean="0">
                <a:latin typeface="Arial" charset="0"/>
              </a:rPr>
              <a:pPr/>
              <a:t>44</a:t>
            </a:fld>
            <a:endParaRPr lang="en-US" u="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18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frame: Addressing</a:t>
            </a:r>
          </a:p>
        </p:txBody>
      </p:sp>
      <p:sp>
        <p:nvSpPr>
          <p:cNvPr id="5837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5: DataLink Layer</a:t>
            </a:r>
          </a:p>
        </p:txBody>
      </p:sp>
      <p:sp>
        <p:nvSpPr>
          <p:cNvPr id="5837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5-</a:t>
            </a:r>
            <a:fld id="{1BE43869-0400-4BD2-9FA1-44EFBC9170EB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58372" name="Group 2"/>
          <p:cNvGrpSpPr>
            <a:grpSpLocks/>
          </p:cNvGrpSpPr>
          <p:nvPr/>
        </p:nvGrpSpPr>
        <p:grpSpPr bwMode="auto">
          <a:xfrm>
            <a:off x="1812925" y="1812925"/>
            <a:ext cx="8077200" cy="985838"/>
            <a:chOff x="240" y="887"/>
            <a:chExt cx="5088" cy="621"/>
          </a:xfrm>
        </p:grpSpPr>
        <p:sp>
          <p:nvSpPr>
            <p:cNvPr id="58382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 dirty="0">
                  <a:latin typeface="Arial" charset="0"/>
                </a:rPr>
                <a:t>frame</a:t>
              </a:r>
            </a:p>
            <a:p>
              <a:pPr algn="ctr" eaLnBrk="1" hangingPunct="1"/>
              <a:r>
                <a:rPr lang="en-US" sz="1600" u="none" dirty="0">
                  <a:latin typeface="Arial" charset="0"/>
                </a:rPr>
                <a:t>control</a:t>
              </a:r>
            </a:p>
          </p:txBody>
        </p:sp>
        <p:sp>
          <p:nvSpPr>
            <p:cNvPr id="58383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duration</a:t>
              </a:r>
            </a:p>
          </p:txBody>
        </p:sp>
        <p:sp>
          <p:nvSpPr>
            <p:cNvPr id="58384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1</a:t>
              </a:r>
            </a:p>
          </p:txBody>
        </p:sp>
        <p:sp>
          <p:nvSpPr>
            <p:cNvPr id="58385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2</a:t>
              </a:r>
            </a:p>
          </p:txBody>
        </p:sp>
        <p:sp>
          <p:nvSpPr>
            <p:cNvPr id="58386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4</a:t>
              </a:r>
            </a:p>
          </p:txBody>
        </p:sp>
        <p:sp>
          <p:nvSpPr>
            <p:cNvPr id="58387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3</a:t>
              </a:r>
            </a:p>
          </p:txBody>
        </p:sp>
        <p:sp>
          <p:nvSpPr>
            <p:cNvPr id="58388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Arial" charset="0"/>
              </a:endParaRPr>
            </a:p>
          </p:txBody>
        </p:sp>
        <p:sp>
          <p:nvSpPr>
            <p:cNvPr id="58389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payload</a:t>
              </a:r>
            </a:p>
          </p:txBody>
        </p:sp>
        <p:sp>
          <p:nvSpPr>
            <p:cNvPr id="58390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CRC</a:t>
              </a:r>
            </a:p>
          </p:txBody>
        </p:sp>
        <p:sp>
          <p:nvSpPr>
            <p:cNvPr id="58391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 dirty="0">
                  <a:latin typeface="Arial" charset="0"/>
                </a:rPr>
                <a:t>2</a:t>
              </a:r>
            </a:p>
          </p:txBody>
        </p:sp>
        <p:sp>
          <p:nvSpPr>
            <p:cNvPr id="58392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3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4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5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6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7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8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6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0 - 2312</a:t>
              </a:r>
            </a:p>
          </p:txBody>
        </p:sp>
        <p:sp>
          <p:nvSpPr>
            <p:cNvPr id="58399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4</a:t>
              </a:r>
            </a:p>
          </p:txBody>
        </p:sp>
        <p:sp>
          <p:nvSpPr>
            <p:cNvPr id="58400" name="Text Box 21"/>
            <p:cNvSpPr txBox="1">
              <a:spLocks noChangeArrowheads="1"/>
            </p:cNvSpPr>
            <p:nvPr/>
          </p:nvSpPr>
          <p:spPr bwMode="auto">
            <a:xfrm>
              <a:off x="2918" y="1142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Arial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control</a:t>
              </a:r>
            </a:p>
          </p:txBody>
        </p:sp>
      </p:grpSp>
      <p:sp>
        <p:nvSpPr>
          <p:cNvPr id="58374" name="Text Box 23"/>
          <p:cNvSpPr txBox="1">
            <a:spLocks noChangeArrowheads="1"/>
          </p:cNvSpPr>
          <p:nvPr/>
        </p:nvSpPr>
        <p:spPr bwMode="auto">
          <a:xfrm>
            <a:off x="2347913" y="4719638"/>
            <a:ext cx="3438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2: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none" dirty="0" err="1">
                <a:latin typeface="Verdana" panose="020B0604030504040204" pitchFamily="34" charset="0"/>
                <a:ea typeface="Verdana" panose="020B0604030504040204" pitchFamily="34" charset="0"/>
              </a:rPr>
              <a:t>src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</p:txBody>
      </p:sp>
      <p:sp>
        <p:nvSpPr>
          <p:cNvPr id="58375" name="Line 24"/>
          <p:cNvSpPr>
            <a:spLocks noChangeShapeType="1"/>
          </p:cNvSpPr>
          <p:nvPr/>
        </p:nvSpPr>
        <p:spPr bwMode="auto">
          <a:xfrm flipV="1">
            <a:off x="2498726" y="2835275"/>
            <a:ext cx="1235075" cy="730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6" name="Line 25"/>
          <p:cNvSpPr>
            <a:spLocks noChangeShapeType="1"/>
          </p:cNvSpPr>
          <p:nvPr/>
        </p:nvSpPr>
        <p:spPr bwMode="auto">
          <a:xfrm flipH="1" flipV="1">
            <a:off x="4710113" y="2849563"/>
            <a:ext cx="44450" cy="1873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7" name="Text Box 26"/>
          <p:cNvSpPr txBox="1">
            <a:spLocks noChangeArrowheads="1"/>
          </p:cNvSpPr>
          <p:nvPr/>
        </p:nvSpPr>
        <p:spPr bwMode="auto">
          <a:xfrm>
            <a:off x="1798639" y="3486150"/>
            <a:ext cx="3456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1: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none" dirty="0" err="1">
                <a:latin typeface="Verdana" panose="020B0604030504040204" pitchFamily="34" charset="0"/>
                <a:ea typeface="Verdana" panose="020B0604030504040204" pitchFamily="34" charset="0"/>
              </a:rPr>
              <a:t>dst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</p:txBody>
      </p:sp>
      <p:sp>
        <p:nvSpPr>
          <p:cNvPr id="58378" name="Line 27"/>
          <p:cNvSpPr>
            <a:spLocks noChangeShapeType="1"/>
          </p:cNvSpPr>
          <p:nvPr/>
        </p:nvSpPr>
        <p:spPr bwMode="auto">
          <a:xfrm flipH="1" flipV="1">
            <a:off x="5502275" y="2879726"/>
            <a:ext cx="609600" cy="836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9" name="Text Box 28"/>
          <p:cNvSpPr txBox="1">
            <a:spLocks noChangeArrowheads="1"/>
          </p:cNvSpPr>
          <p:nvPr/>
        </p:nvSpPr>
        <p:spPr bwMode="auto">
          <a:xfrm>
            <a:off x="5122864" y="3851275"/>
            <a:ext cx="30495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3:</a:t>
            </a:r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BSSID</a:t>
            </a:r>
          </a:p>
        </p:txBody>
      </p:sp>
      <p:sp>
        <p:nvSpPr>
          <p:cNvPr id="58380" name="Text Box 29"/>
          <p:cNvSpPr txBox="1">
            <a:spLocks noChangeArrowheads="1"/>
          </p:cNvSpPr>
          <p:nvPr/>
        </p:nvSpPr>
        <p:spPr bwMode="auto">
          <a:xfrm>
            <a:off x="7362826" y="3021014"/>
            <a:ext cx="2606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4: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Used in WDS</a:t>
            </a:r>
          </a:p>
        </p:txBody>
      </p:sp>
      <p:sp>
        <p:nvSpPr>
          <p:cNvPr id="58381" name="Line 30"/>
          <p:cNvSpPr>
            <a:spLocks noChangeShapeType="1"/>
          </p:cNvSpPr>
          <p:nvPr/>
        </p:nvSpPr>
        <p:spPr bwMode="auto">
          <a:xfrm flipH="1" flipV="1">
            <a:off x="7118351" y="2833688"/>
            <a:ext cx="290513" cy="3794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50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13319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FA52996-75FF-4F70-8363-EB3AF9C09A20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0" name="Oval 2"/>
          <p:cNvSpPr>
            <a:spLocks noChangeArrowheads="1"/>
          </p:cNvSpPr>
          <p:nvPr/>
        </p:nvSpPr>
        <p:spPr bwMode="auto">
          <a:xfrm>
            <a:off x="3125789" y="1216025"/>
            <a:ext cx="2454275" cy="2374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1" name="Line 3"/>
          <p:cNvSpPr>
            <a:spLocks noChangeShapeType="1"/>
          </p:cNvSpPr>
          <p:nvPr/>
        </p:nvSpPr>
        <p:spPr bwMode="auto">
          <a:xfrm>
            <a:off x="5105400" y="272891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2" name="Line 4"/>
          <p:cNvSpPr>
            <a:spLocks noChangeShapeType="1"/>
          </p:cNvSpPr>
          <p:nvPr/>
        </p:nvSpPr>
        <p:spPr bwMode="auto">
          <a:xfrm flipV="1">
            <a:off x="6781800" y="2271713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3323" name="Group 5"/>
          <p:cNvGrpSpPr>
            <a:grpSpLocks/>
          </p:cNvGrpSpPr>
          <p:nvPr/>
        </p:nvGrpSpPr>
        <p:grpSpPr bwMode="auto">
          <a:xfrm>
            <a:off x="7543800" y="1433514"/>
            <a:ext cx="2362200" cy="1762125"/>
            <a:chOff x="3744" y="1392"/>
            <a:chExt cx="1488" cy="1110"/>
          </a:xfrm>
        </p:grpSpPr>
        <p:sp>
          <p:nvSpPr>
            <p:cNvPr id="13424" name="Freeform 6"/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9 w 2135"/>
                <a:gd name="T1" fmla="*/ 194 h 1662"/>
                <a:gd name="T2" fmla="*/ 36 w 2135"/>
                <a:gd name="T3" fmla="*/ 23 h 1662"/>
                <a:gd name="T4" fmla="*/ 222 w 2135"/>
                <a:gd name="T5" fmla="*/ 58 h 1662"/>
                <a:gd name="T6" fmla="*/ 410 w 2135"/>
                <a:gd name="T7" fmla="*/ 30 h 1662"/>
                <a:gd name="T8" fmla="*/ 677 w 2135"/>
                <a:gd name="T9" fmla="*/ 121 h 1662"/>
                <a:gd name="T10" fmla="*/ 682 w 2135"/>
                <a:gd name="T11" fmla="*/ 341 h 1662"/>
                <a:gd name="T12" fmla="*/ 535 w 2135"/>
                <a:gd name="T13" fmla="*/ 477 h 1662"/>
                <a:gd name="T14" fmla="*/ 275 w 2135"/>
                <a:gd name="T15" fmla="*/ 451 h 1662"/>
                <a:gd name="T16" fmla="*/ 169 w 2135"/>
                <a:gd name="T17" fmla="*/ 378 h 1662"/>
                <a:gd name="T18" fmla="*/ 62 w 2135"/>
                <a:gd name="T19" fmla="*/ 318 h 1662"/>
                <a:gd name="T20" fmla="*/ 9 w 2135"/>
                <a:gd name="T21" fmla="*/ 194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425" name="Text Box 7"/>
            <p:cNvSpPr txBox="1">
              <a:spLocks noChangeArrowheads="1"/>
            </p:cNvSpPr>
            <p:nvPr/>
          </p:nvSpPr>
          <p:spPr bwMode="auto">
            <a:xfrm>
              <a:off x="4128" y="1776"/>
              <a:ext cx="7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Internet</a:t>
              </a:r>
            </a:p>
          </p:txBody>
        </p:sp>
      </p:grpSp>
      <p:grpSp>
        <p:nvGrpSpPr>
          <p:cNvPr id="13324" name="Group 8"/>
          <p:cNvGrpSpPr>
            <a:grpSpLocks/>
          </p:cNvGrpSpPr>
          <p:nvPr/>
        </p:nvGrpSpPr>
        <p:grpSpPr bwMode="auto">
          <a:xfrm>
            <a:off x="6223000" y="2284413"/>
            <a:ext cx="895350" cy="525462"/>
            <a:chOff x="2960" y="1439"/>
            <a:chExt cx="564" cy="331"/>
          </a:xfrm>
        </p:grpSpPr>
        <p:grpSp>
          <p:nvGrpSpPr>
            <p:cNvPr id="13409" name="Group 9"/>
            <p:cNvGrpSpPr>
              <a:grpSpLocks/>
            </p:cNvGrpSpPr>
            <p:nvPr/>
          </p:nvGrpSpPr>
          <p:grpSpPr bwMode="auto">
            <a:xfrm>
              <a:off x="3024" y="1623"/>
              <a:ext cx="315" cy="147"/>
              <a:chOff x="3600" y="219"/>
              <a:chExt cx="360" cy="175"/>
            </a:xfrm>
          </p:grpSpPr>
          <p:sp>
            <p:nvSpPr>
              <p:cNvPr id="13411" name="Oval 1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2" name="Line 1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3" name="Line 1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4" name="Rectangle 1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it-IT" sz="2400" u="none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5" name="Oval 1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grpSp>
            <p:nvGrpSpPr>
              <p:cNvPr id="13416" name="Group 1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3421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2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3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  <p:grpSp>
            <p:nvGrpSpPr>
              <p:cNvPr id="13417" name="Group 1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341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19" name="Line 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0" name="Line 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</p:grpSp>
        <p:sp>
          <p:nvSpPr>
            <p:cNvPr id="13410" name="Text Box 23"/>
            <p:cNvSpPr txBox="1">
              <a:spLocks noChangeArrowheads="1"/>
            </p:cNvSpPr>
            <p:nvPr/>
          </p:nvSpPr>
          <p:spPr bwMode="auto">
            <a:xfrm>
              <a:off x="2960" y="1439"/>
              <a:ext cx="5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router</a:t>
              </a:r>
            </a:p>
          </p:txBody>
        </p:sp>
      </p:grpSp>
      <p:grpSp>
        <p:nvGrpSpPr>
          <p:cNvPr id="13325" name="Group 24"/>
          <p:cNvGrpSpPr>
            <a:grpSpLocks/>
          </p:cNvGrpSpPr>
          <p:nvPr/>
        </p:nvGrpSpPr>
        <p:grpSpPr bwMode="auto">
          <a:xfrm>
            <a:off x="4546600" y="2157413"/>
            <a:ext cx="935038" cy="1042987"/>
            <a:chOff x="1952" y="1032"/>
            <a:chExt cx="589" cy="657"/>
          </a:xfrm>
        </p:grpSpPr>
        <p:sp>
          <p:nvSpPr>
            <p:cNvPr id="13389" name="Text Box 25"/>
            <p:cNvSpPr txBox="1">
              <a:spLocks noChangeArrowheads="1"/>
            </p:cNvSpPr>
            <p:nvPr/>
          </p:nvSpPr>
          <p:spPr bwMode="auto">
            <a:xfrm>
              <a:off x="2080" y="1456"/>
              <a:ext cx="3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AP</a:t>
              </a:r>
            </a:p>
          </p:txBody>
        </p:sp>
        <p:grpSp>
          <p:nvGrpSpPr>
            <p:cNvPr id="13390" name="Group 26"/>
            <p:cNvGrpSpPr>
              <a:grpSpLocks/>
            </p:cNvGrpSpPr>
            <p:nvPr/>
          </p:nvGrpSpPr>
          <p:grpSpPr bwMode="auto">
            <a:xfrm>
              <a:off x="1952" y="1032"/>
              <a:ext cx="589" cy="440"/>
              <a:chOff x="1160" y="2192"/>
              <a:chExt cx="589" cy="440"/>
            </a:xfrm>
          </p:grpSpPr>
          <p:pic>
            <p:nvPicPr>
              <p:cNvPr id="13391" name="Picture 27" descr="31u_bnrz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92" name="AutoShape 28"/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393" name="Freeform 29"/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3 w 247"/>
                  <a:gd name="T1" fmla="*/ 4 h 203"/>
                  <a:gd name="T2" fmla="*/ 3 w 247"/>
                  <a:gd name="T3" fmla="*/ 5 h 203"/>
                  <a:gd name="T4" fmla="*/ 2 w 247"/>
                  <a:gd name="T5" fmla="*/ 6 h 203"/>
                  <a:gd name="T6" fmla="*/ 1 w 247"/>
                  <a:gd name="T7" fmla="*/ 7 h 203"/>
                  <a:gd name="T8" fmla="*/ 1 w 247"/>
                  <a:gd name="T9" fmla="*/ 9 h 203"/>
                  <a:gd name="T10" fmla="*/ 1 w 247"/>
                  <a:gd name="T11" fmla="*/ 10 h 203"/>
                  <a:gd name="T12" fmla="*/ 0 w 247"/>
                  <a:gd name="T13" fmla="*/ 12 h 203"/>
                  <a:gd name="T14" fmla="*/ 0 w 247"/>
                  <a:gd name="T15" fmla="*/ 14 h 203"/>
                  <a:gd name="T16" fmla="*/ 0 w 247"/>
                  <a:gd name="T17" fmla="*/ 16 h 203"/>
                  <a:gd name="T18" fmla="*/ 0 w 247"/>
                  <a:gd name="T19" fmla="*/ 19 h 203"/>
                  <a:gd name="T20" fmla="*/ 1 w 247"/>
                  <a:gd name="T21" fmla="*/ 21 h 203"/>
                  <a:gd name="T22" fmla="*/ 1 w 247"/>
                  <a:gd name="T23" fmla="*/ 23 h 203"/>
                  <a:gd name="T24" fmla="*/ 2 w 247"/>
                  <a:gd name="T25" fmla="*/ 24 h 203"/>
                  <a:gd name="T26" fmla="*/ 3 w 247"/>
                  <a:gd name="T27" fmla="*/ 25 h 203"/>
                  <a:gd name="T28" fmla="*/ 4 w 247"/>
                  <a:gd name="T29" fmla="*/ 26 h 203"/>
                  <a:gd name="T30" fmla="*/ 5 w 247"/>
                  <a:gd name="T31" fmla="*/ 26 h 203"/>
                  <a:gd name="T32" fmla="*/ 6 w 247"/>
                  <a:gd name="T33" fmla="*/ 25 h 203"/>
                  <a:gd name="T34" fmla="*/ 6 w 247"/>
                  <a:gd name="T35" fmla="*/ 25 h 203"/>
                  <a:gd name="T36" fmla="*/ 7 w 247"/>
                  <a:gd name="T37" fmla="*/ 25 h 203"/>
                  <a:gd name="T38" fmla="*/ 7 w 247"/>
                  <a:gd name="T39" fmla="*/ 25 h 203"/>
                  <a:gd name="T40" fmla="*/ 7 w 247"/>
                  <a:gd name="T41" fmla="*/ 24 h 203"/>
                  <a:gd name="T42" fmla="*/ 7 w 247"/>
                  <a:gd name="T43" fmla="*/ 24 h 203"/>
                  <a:gd name="T44" fmla="*/ 6 w 247"/>
                  <a:gd name="T45" fmla="*/ 23 h 203"/>
                  <a:gd name="T46" fmla="*/ 6 w 247"/>
                  <a:gd name="T47" fmla="*/ 23 h 203"/>
                  <a:gd name="T48" fmla="*/ 6 w 247"/>
                  <a:gd name="T49" fmla="*/ 22 h 203"/>
                  <a:gd name="T50" fmla="*/ 5 w 247"/>
                  <a:gd name="T51" fmla="*/ 22 h 203"/>
                  <a:gd name="T52" fmla="*/ 5 w 247"/>
                  <a:gd name="T53" fmla="*/ 22 h 203"/>
                  <a:gd name="T54" fmla="*/ 4 w 247"/>
                  <a:gd name="T55" fmla="*/ 22 h 203"/>
                  <a:gd name="T56" fmla="*/ 4 w 247"/>
                  <a:gd name="T57" fmla="*/ 21 h 203"/>
                  <a:gd name="T58" fmla="*/ 3 w 247"/>
                  <a:gd name="T59" fmla="*/ 21 h 203"/>
                  <a:gd name="T60" fmla="*/ 3 w 247"/>
                  <a:gd name="T61" fmla="*/ 20 h 203"/>
                  <a:gd name="T62" fmla="*/ 2 w 247"/>
                  <a:gd name="T63" fmla="*/ 20 h 203"/>
                  <a:gd name="T64" fmla="*/ 2 w 247"/>
                  <a:gd name="T65" fmla="*/ 19 h 203"/>
                  <a:gd name="T66" fmla="*/ 2 w 247"/>
                  <a:gd name="T67" fmla="*/ 14 h 203"/>
                  <a:gd name="T68" fmla="*/ 2 w 247"/>
                  <a:gd name="T69" fmla="*/ 11 h 203"/>
                  <a:gd name="T70" fmla="*/ 3 w 247"/>
                  <a:gd name="T71" fmla="*/ 8 h 203"/>
                  <a:gd name="T72" fmla="*/ 4 w 247"/>
                  <a:gd name="T73" fmla="*/ 6 h 203"/>
                  <a:gd name="T74" fmla="*/ 6 w 247"/>
                  <a:gd name="T75" fmla="*/ 4 h 203"/>
                  <a:gd name="T76" fmla="*/ 7 w 247"/>
                  <a:gd name="T77" fmla="*/ 3 h 203"/>
                  <a:gd name="T78" fmla="*/ 8 w 247"/>
                  <a:gd name="T79" fmla="*/ 2 h 203"/>
                  <a:gd name="T80" fmla="*/ 9 w 247"/>
                  <a:gd name="T81" fmla="*/ 1 h 203"/>
                  <a:gd name="T82" fmla="*/ 9 w 247"/>
                  <a:gd name="T83" fmla="*/ 1 h 203"/>
                  <a:gd name="T84" fmla="*/ 8 w 247"/>
                  <a:gd name="T85" fmla="*/ 0 h 203"/>
                  <a:gd name="T86" fmla="*/ 7 w 247"/>
                  <a:gd name="T87" fmla="*/ 1 h 203"/>
                  <a:gd name="T88" fmla="*/ 6 w 247"/>
                  <a:gd name="T89" fmla="*/ 1 h 203"/>
                  <a:gd name="T90" fmla="*/ 6 w 247"/>
                  <a:gd name="T91" fmla="*/ 2 h 203"/>
                  <a:gd name="T92" fmla="*/ 5 w 247"/>
                  <a:gd name="T93" fmla="*/ 2 h 203"/>
                  <a:gd name="T94" fmla="*/ 4 w 247"/>
                  <a:gd name="T95" fmla="*/ 3 h 203"/>
                  <a:gd name="T96" fmla="*/ 3 w 247"/>
                  <a:gd name="T97" fmla="*/ 4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4" name="Freeform 30"/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5 w 158"/>
                  <a:gd name="T1" fmla="*/ 6 h 158"/>
                  <a:gd name="T2" fmla="*/ 5 w 158"/>
                  <a:gd name="T3" fmla="*/ 9 h 158"/>
                  <a:gd name="T4" fmla="*/ 5 w 158"/>
                  <a:gd name="T5" fmla="*/ 10 h 158"/>
                  <a:gd name="T6" fmla="*/ 5 w 158"/>
                  <a:gd name="T7" fmla="*/ 11 h 158"/>
                  <a:gd name="T8" fmla="*/ 4 w 158"/>
                  <a:gd name="T9" fmla="*/ 13 h 158"/>
                  <a:gd name="T10" fmla="*/ 3 w 158"/>
                  <a:gd name="T11" fmla="*/ 14 h 158"/>
                  <a:gd name="T12" fmla="*/ 3 w 158"/>
                  <a:gd name="T13" fmla="*/ 15 h 158"/>
                  <a:gd name="T14" fmla="*/ 2 w 158"/>
                  <a:gd name="T15" fmla="*/ 17 h 158"/>
                  <a:gd name="T16" fmla="*/ 1 w 158"/>
                  <a:gd name="T17" fmla="*/ 18 h 158"/>
                  <a:gd name="T18" fmla="*/ 1 w 158"/>
                  <a:gd name="T19" fmla="*/ 19 h 158"/>
                  <a:gd name="T20" fmla="*/ 1 w 158"/>
                  <a:gd name="T21" fmla="*/ 19 h 158"/>
                  <a:gd name="T22" fmla="*/ 1 w 158"/>
                  <a:gd name="T23" fmla="*/ 19 h 158"/>
                  <a:gd name="T24" fmla="*/ 1 w 158"/>
                  <a:gd name="T25" fmla="*/ 20 h 158"/>
                  <a:gd name="T26" fmla="*/ 1 w 158"/>
                  <a:gd name="T27" fmla="*/ 20 h 158"/>
                  <a:gd name="T28" fmla="*/ 2 w 158"/>
                  <a:gd name="T29" fmla="*/ 20 h 158"/>
                  <a:gd name="T30" fmla="*/ 2 w 158"/>
                  <a:gd name="T31" fmla="*/ 20 h 158"/>
                  <a:gd name="T32" fmla="*/ 2 w 158"/>
                  <a:gd name="T33" fmla="*/ 20 h 158"/>
                  <a:gd name="T34" fmla="*/ 3 w 158"/>
                  <a:gd name="T35" fmla="*/ 19 h 158"/>
                  <a:gd name="T36" fmla="*/ 3 w 158"/>
                  <a:gd name="T37" fmla="*/ 18 h 158"/>
                  <a:gd name="T38" fmla="*/ 4 w 158"/>
                  <a:gd name="T39" fmla="*/ 15 h 158"/>
                  <a:gd name="T40" fmla="*/ 5 w 158"/>
                  <a:gd name="T41" fmla="*/ 14 h 158"/>
                  <a:gd name="T42" fmla="*/ 5 w 158"/>
                  <a:gd name="T43" fmla="*/ 12 h 158"/>
                  <a:gd name="T44" fmla="*/ 6 w 158"/>
                  <a:gd name="T45" fmla="*/ 10 h 158"/>
                  <a:gd name="T46" fmla="*/ 6 w 158"/>
                  <a:gd name="T47" fmla="*/ 9 h 158"/>
                  <a:gd name="T48" fmla="*/ 5 w 158"/>
                  <a:gd name="T49" fmla="*/ 6 h 158"/>
                  <a:gd name="T50" fmla="*/ 5 w 158"/>
                  <a:gd name="T51" fmla="*/ 5 h 158"/>
                  <a:gd name="T52" fmla="*/ 4 w 158"/>
                  <a:gd name="T53" fmla="*/ 2 h 158"/>
                  <a:gd name="T54" fmla="*/ 4 w 158"/>
                  <a:gd name="T55" fmla="*/ 1 h 158"/>
                  <a:gd name="T56" fmla="*/ 3 w 158"/>
                  <a:gd name="T57" fmla="*/ 1 h 158"/>
                  <a:gd name="T58" fmla="*/ 2 w 158"/>
                  <a:gd name="T59" fmla="*/ 1 h 158"/>
                  <a:gd name="T60" fmla="*/ 1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1 w 158"/>
                  <a:gd name="T67" fmla="*/ 1 h 158"/>
                  <a:gd name="T68" fmla="*/ 1 w 158"/>
                  <a:gd name="T69" fmla="*/ 1 h 158"/>
                  <a:gd name="T70" fmla="*/ 2 w 158"/>
                  <a:gd name="T71" fmla="*/ 2 h 158"/>
                  <a:gd name="T72" fmla="*/ 3 w 158"/>
                  <a:gd name="T73" fmla="*/ 2 h 158"/>
                  <a:gd name="T74" fmla="*/ 3 w 158"/>
                  <a:gd name="T75" fmla="*/ 3 h 158"/>
                  <a:gd name="T76" fmla="*/ 4 w 158"/>
                  <a:gd name="T77" fmla="*/ 5 h 158"/>
                  <a:gd name="T78" fmla="*/ 4 w 158"/>
                  <a:gd name="T79" fmla="*/ 5 h 158"/>
                  <a:gd name="T80" fmla="*/ 5 w 158"/>
                  <a:gd name="T81" fmla="*/ 6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5" name="Freeform 31"/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5 w 399"/>
                  <a:gd name="T1" fmla="*/ 8 h 331"/>
                  <a:gd name="T2" fmla="*/ 2 w 399"/>
                  <a:gd name="T3" fmla="*/ 13 h 331"/>
                  <a:gd name="T4" fmla="*/ 1 w 399"/>
                  <a:gd name="T5" fmla="*/ 19 h 331"/>
                  <a:gd name="T6" fmla="*/ 0 w 399"/>
                  <a:gd name="T7" fmla="*/ 25 h 331"/>
                  <a:gd name="T8" fmla="*/ 0 w 399"/>
                  <a:gd name="T9" fmla="*/ 30 h 331"/>
                  <a:gd name="T10" fmla="*/ 0 w 399"/>
                  <a:gd name="T11" fmla="*/ 31 h 331"/>
                  <a:gd name="T12" fmla="*/ 1 w 399"/>
                  <a:gd name="T13" fmla="*/ 33 h 331"/>
                  <a:gd name="T14" fmla="*/ 1 w 399"/>
                  <a:gd name="T15" fmla="*/ 34 h 331"/>
                  <a:gd name="T16" fmla="*/ 3 w 399"/>
                  <a:gd name="T17" fmla="*/ 36 h 331"/>
                  <a:gd name="T18" fmla="*/ 4 w 399"/>
                  <a:gd name="T19" fmla="*/ 38 h 331"/>
                  <a:gd name="T20" fmla="*/ 5 w 399"/>
                  <a:gd name="T21" fmla="*/ 39 h 331"/>
                  <a:gd name="T22" fmla="*/ 7 w 399"/>
                  <a:gd name="T23" fmla="*/ 40 h 331"/>
                  <a:gd name="T24" fmla="*/ 9 w 399"/>
                  <a:gd name="T25" fmla="*/ 41 h 331"/>
                  <a:gd name="T26" fmla="*/ 10 w 399"/>
                  <a:gd name="T27" fmla="*/ 41 h 331"/>
                  <a:gd name="T28" fmla="*/ 12 w 399"/>
                  <a:gd name="T29" fmla="*/ 41 h 331"/>
                  <a:gd name="T30" fmla="*/ 13 w 399"/>
                  <a:gd name="T31" fmla="*/ 42 h 331"/>
                  <a:gd name="T32" fmla="*/ 14 w 399"/>
                  <a:gd name="T33" fmla="*/ 42 h 331"/>
                  <a:gd name="T34" fmla="*/ 15 w 399"/>
                  <a:gd name="T35" fmla="*/ 41 h 331"/>
                  <a:gd name="T36" fmla="*/ 15 w 399"/>
                  <a:gd name="T37" fmla="*/ 40 h 331"/>
                  <a:gd name="T38" fmla="*/ 14 w 399"/>
                  <a:gd name="T39" fmla="*/ 39 h 331"/>
                  <a:gd name="T40" fmla="*/ 13 w 399"/>
                  <a:gd name="T41" fmla="*/ 38 h 331"/>
                  <a:gd name="T42" fmla="*/ 12 w 399"/>
                  <a:gd name="T43" fmla="*/ 38 h 331"/>
                  <a:gd name="T44" fmla="*/ 11 w 399"/>
                  <a:gd name="T45" fmla="*/ 37 h 331"/>
                  <a:gd name="T46" fmla="*/ 9 w 399"/>
                  <a:gd name="T47" fmla="*/ 37 h 331"/>
                  <a:gd name="T48" fmla="*/ 8 w 399"/>
                  <a:gd name="T49" fmla="*/ 36 h 331"/>
                  <a:gd name="T50" fmla="*/ 6 w 399"/>
                  <a:gd name="T51" fmla="*/ 35 h 331"/>
                  <a:gd name="T52" fmla="*/ 5 w 399"/>
                  <a:gd name="T53" fmla="*/ 34 h 331"/>
                  <a:gd name="T54" fmla="*/ 4 w 399"/>
                  <a:gd name="T55" fmla="*/ 33 h 331"/>
                  <a:gd name="T56" fmla="*/ 3 w 399"/>
                  <a:gd name="T57" fmla="*/ 31 h 331"/>
                  <a:gd name="T58" fmla="*/ 2 w 399"/>
                  <a:gd name="T59" fmla="*/ 29 h 331"/>
                  <a:gd name="T60" fmla="*/ 2 w 399"/>
                  <a:gd name="T61" fmla="*/ 26 h 331"/>
                  <a:gd name="T62" fmla="*/ 2 w 399"/>
                  <a:gd name="T63" fmla="*/ 22 h 331"/>
                  <a:gd name="T64" fmla="*/ 2 w 399"/>
                  <a:gd name="T65" fmla="*/ 19 h 331"/>
                  <a:gd name="T66" fmla="*/ 3 w 399"/>
                  <a:gd name="T67" fmla="*/ 16 h 331"/>
                  <a:gd name="T68" fmla="*/ 4 w 399"/>
                  <a:gd name="T69" fmla="*/ 13 h 331"/>
                  <a:gd name="T70" fmla="*/ 6 w 399"/>
                  <a:gd name="T71" fmla="*/ 10 h 331"/>
                  <a:gd name="T72" fmla="*/ 7 w 399"/>
                  <a:gd name="T73" fmla="*/ 7 h 331"/>
                  <a:gd name="T74" fmla="*/ 9 w 399"/>
                  <a:gd name="T75" fmla="*/ 5 h 331"/>
                  <a:gd name="T76" fmla="*/ 11 w 399"/>
                  <a:gd name="T77" fmla="*/ 3 h 331"/>
                  <a:gd name="T78" fmla="*/ 12 w 399"/>
                  <a:gd name="T79" fmla="*/ 1 h 331"/>
                  <a:gd name="T80" fmla="*/ 12 w 399"/>
                  <a:gd name="T81" fmla="*/ 0 h 331"/>
                  <a:gd name="T82" fmla="*/ 10 w 399"/>
                  <a:gd name="T83" fmla="*/ 1 h 331"/>
                  <a:gd name="T84" fmla="*/ 8 w 399"/>
                  <a:gd name="T85" fmla="*/ 2 h 331"/>
                  <a:gd name="T86" fmla="*/ 6 w 399"/>
                  <a:gd name="T87" fmla="*/ 5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6" name="Freeform 32"/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11 w 350"/>
                  <a:gd name="T1" fmla="*/ 8 h 221"/>
                  <a:gd name="T2" fmla="*/ 11 w 350"/>
                  <a:gd name="T3" fmla="*/ 10 h 221"/>
                  <a:gd name="T4" fmla="*/ 12 w 350"/>
                  <a:gd name="T5" fmla="*/ 11 h 221"/>
                  <a:gd name="T6" fmla="*/ 12 w 350"/>
                  <a:gd name="T7" fmla="*/ 13 h 221"/>
                  <a:gd name="T8" fmla="*/ 12 w 350"/>
                  <a:gd name="T9" fmla="*/ 15 h 221"/>
                  <a:gd name="T10" fmla="*/ 12 w 350"/>
                  <a:gd name="T11" fmla="*/ 17 h 221"/>
                  <a:gd name="T12" fmla="*/ 11 w 350"/>
                  <a:gd name="T13" fmla="*/ 18 h 221"/>
                  <a:gd name="T14" fmla="*/ 11 w 350"/>
                  <a:gd name="T15" fmla="*/ 20 h 221"/>
                  <a:gd name="T16" fmla="*/ 11 w 350"/>
                  <a:gd name="T17" fmla="*/ 21 h 221"/>
                  <a:gd name="T18" fmla="*/ 10 w 350"/>
                  <a:gd name="T19" fmla="*/ 22 h 221"/>
                  <a:gd name="T20" fmla="*/ 10 w 350"/>
                  <a:gd name="T21" fmla="*/ 23 h 221"/>
                  <a:gd name="T22" fmla="*/ 9 w 350"/>
                  <a:gd name="T23" fmla="*/ 24 h 221"/>
                  <a:gd name="T24" fmla="*/ 9 w 350"/>
                  <a:gd name="T25" fmla="*/ 25 h 221"/>
                  <a:gd name="T26" fmla="*/ 9 w 350"/>
                  <a:gd name="T27" fmla="*/ 26 h 221"/>
                  <a:gd name="T28" fmla="*/ 9 w 350"/>
                  <a:gd name="T29" fmla="*/ 26 h 221"/>
                  <a:gd name="T30" fmla="*/ 9 w 350"/>
                  <a:gd name="T31" fmla="*/ 26 h 221"/>
                  <a:gd name="T32" fmla="*/ 9 w 350"/>
                  <a:gd name="T33" fmla="*/ 27 h 221"/>
                  <a:gd name="T34" fmla="*/ 9 w 350"/>
                  <a:gd name="T35" fmla="*/ 27 h 221"/>
                  <a:gd name="T36" fmla="*/ 9 w 350"/>
                  <a:gd name="T37" fmla="*/ 27 h 221"/>
                  <a:gd name="T38" fmla="*/ 9 w 350"/>
                  <a:gd name="T39" fmla="*/ 27 h 221"/>
                  <a:gd name="T40" fmla="*/ 10 w 350"/>
                  <a:gd name="T41" fmla="*/ 27 h 221"/>
                  <a:gd name="T42" fmla="*/ 10 w 350"/>
                  <a:gd name="T43" fmla="*/ 25 h 221"/>
                  <a:gd name="T44" fmla="*/ 11 w 350"/>
                  <a:gd name="T45" fmla="*/ 23 h 221"/>
                  <a:gd name="T46" fmla="*/ 12 w 350"/>
                  <a:gd name="T47" fmla="*/ 21 h 221"/>
                  <a:gd name="T48" fmla="*/ 13 w 350"/>
                  <a:gd name="T49" fmla="*/ 18 h 221"/>
                  <a:gd name="T50" fmla="*/ 13 w 350"/>
                  <a:gd name="T51" fmla="*/ 15 h 221"/>
                  <a:gd name="T52" fmla="*/ 13 w 350"/>
                  <a:gd name="T53" fmla="*/ 12 h 221"/>
                  <a:gd name="T54" fmla="*/ 12 w 350"/>
                  <a:gd name="T55" fmla="*/ 10 h 221"/>
                  <a:gd name="T56" fmla="*/ 11 w 350"/>
                  <a:gd name="T57" fmla="*/ 7 h 221"/>
                  <a:gd name="T58" fmla="*/ 11 w 350"/>
                  <a:gd name="T59" fmla="*/ 6 h 221"/>
                  <a:gd name="T60" fmla="*/ 10 w 350"/>
                  <a:gd name="T61" fmla="*/ 5 h 221"/>
                  <a:gd name="T62" fmla="*/ 9 w 350"/>
                  <a:gd name="T63" fmla="*/ 4 h 221"/>
                  <a:gd name="T64" fmla="*/ 8 w 350"/>
                  <a:gd name="T65" fmla="*/ 3 h 221"/>
                  <a:gd name="T66" fmla="*/ 7 w 350"/>
                  <a:gd name="T67" fmla="*/ 2 h 221"/>
                  <a:gd name="T68" fmla="*/ 7 w 350"/>
                  <a:gd name="T69" fmla="*/ 1 h 221"/>
                  <a:gd name="T70" fmla="*/ 6 w 350"/>
                  <a:gd name="T71" fmla="*/ 1 h 221"/>
                  <a:gd name="T72" fmla="*/ 5 w 350"/>
                  <a:gd name="T73" fmla="*/ 0 h 221"/>
                  <a:gd name="T74" fmla="*/ 4 w 350"/>
                  <a:gd name="T75" fmla="*/ 0 h 221"/>
                  <a:gd name="T76" fmla="*/ 3 w 350"/>
                  <a:gd name="T77" fmla="*/ 0 h 221"/>
                  <a:gd name="T78" fmla="*/ 2 w 350"/>
                  <a:gd name="T79" fmla="*/ 0 h 221"/>
                  <a:gd name="T80" fmla="*/ 2 w 350"/>
                  <a:gd name="T81" fmla="*/ 0 h 221"/>
                  <a:gd name="T82" fmla="*/ 1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1 w 350"/>
                  <a:gd name="T91" fmla="*/ 0 h 221"/>
                  <a:gd name="T92" fmla="*/ 1 w 350"/>
                  <a:gd name="T93" fmla="*/ 0 h 221"/>
                  <a:gd name="T94" fmla="*/ 2 w 350"/>
                  <a:gd name="T95" fmla="*/ 1 h 221"/>
                  <a:gd name="T96" fmla="*/ 2 w 350"/>
                  <a:gd name="T97" fmla="*/ 1 h 221"/>
                  <a:gd name="T98" fmla="*/ 3 w 350"/>
                  <a:gd name="T99" fmla="*/ 1 h 221"/>
                  <a:gd name="T100" fmla="*/ 4 w 350"/>
                  <a:gd name="T101" fmla="*/ 2 h 221"/>
                  <a:gd name="T102" fmla="*/ 4 w 350"/>
                  <a:gd name="T103" fmla="*/ 2 h 221"/>
                  <a:gd name="T104" fmla="*/ 5 w 350"/>
                  <a:gd name="T105" fmla="*/ 2 h 221"/>
                  <a:gd name="T106" fmla="*/ 6 w 350"/>
                  <a:gd name="T107" fmla="*/ 3 h 221"/>
                  <a:gd name="T108" fmla="*/ 7 w 350"/>
                  <a:gd name="T109" fmla="*/ 3 h 221"/>
                  <a:gd name="T110" fmla="*/ 7 w 350"/>
                  <a:gd name="T111" fmla="*/ 4 h 221"/>
                  <a:gd name="T112" fmla="*/ 8 w 350"/>
                  <a:gd name="T113" fmla="*/ 4 h 221"/>
                  <a:gd name="T114" fmla="*/ 9 w 350"/>
                  <a:gd name="T115" fmla="*/ 5 h 221"/>
                  <a:gd name="T116" fmla="*/ 9 w 350"/>
                  <a:gd name="T117" fmla="*/ 6 h 221"/>
                  <a:gd name="T118" fmla="*/ 10 w 350"/>
                  <a:gd name="T119" fmla="*/ 7 h 221"/>
                  <a:gd name="T120" fmla="*/ 11 w 350"/>
                  <a:gd name="T121" fmla="*/ 8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7" name="Freeform 33"/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5 h 208"/>
                  <a:gd name="T2" fmla="*/ 0 w 142"/>
                  <a:gd name="T3" fmla="*/ 17 h 208"/>
                  <a:gd name="T4" fmla="*/ 0 w 142"/>
                  <a:gd name="T5" fmla="*/ 19 h 208"/>
                  <a:gd name="T6" fmla="*/ 1 w 142"/>
                  <a:gd name="T7" fmla="*/ 21 h 208"/>
                  <a:gd name="T8" fmla="*/ 1 w 142"/>
                  <a:gd name="T9" fmla="*/ 22 h 208"/>
                  <a:gd name="T10" fmla="*/ 2 w 142"/>
                  <a:gd name="T11" fmla="*/ 24 h 208"/>
                  <a:gd name="T12" fmla="*/ 3 w 142"/>
                  <a:gd name="T13" fmla="*/ 25 h 208"/>
                  <a:gd name="T14" fmla="*/ 3 w 142"/>
                  <a:gd name="T15" fmla="*/ 26 h 208"/>
                  <a:gd name="T16" fmla="*/ 4 w 142"/>
                  <a:gd name="T17" fmla="*/ 27 h 208"/>
                  <a:gd name="T18" fmla="*/ 5 w 142"/>
                  <a:gd name="T19" fmla="*/ 27 h 208"/>
                  <a:gd name="T20" fmla="*/ 5 w 142"/>
                  <a:gd name="T21" fmla="*/ 27 h 208"/>
                  <a:gd name="T22" fmla="*/ 5 w 142"/>
                  <a:gd name="T23" fmla="*/ 26 h 208"/>
                  <a:gd name="T24" fmla="*/ 5 w 142"/>
                  <a:gd name="T25" fmla="*/ 25 h 208"/>
                  <a:gd name="T26" fmla="*/ 5 w 142"/>
                  <a:gd name="T27" fmla="*/ 25 h 208"/>
                  <a:gd name="T28" fmla="*/ 5 w 142"/>
                  <a:gd name="T29" fmla="*/ 24 h 208"/>
                  <a:gd name="T30" fmla="*/ 5 w 142"/>
                  <a:gd name="T31" fmla="*/ 24 h 208"/>
                  <a:gd name="T32" fmla="*/ 5 w 142"/>
                  <a:gd name="T33" fmla="*/ 23 h 208"/>
                  <a:gd name="T34" fmla="*/ 4 w 142"/>
                  <a:gd name="T35" fmla="*/ 23 h 208"/>
                  <a:gd name="T36" fmla="*/ 3 w 142"/>
                  <a:gd name="T37" fmla="*/ 22 h 208"/>
                  <a:gd name="T38" fmla="*/ 2 w 142"/>
                  <a:gd name="T39" fmla="*/ 20 h 208"/>
                  <a:gd name="T40" fmla="*/ 2 w 142"/>
                  <a:gd name="T41" fmla="*/ 19 h 208"/>
                  <a:gd name="T42" fmla="*/ 2 w 142"/>
                  <a:gd name="T43" fmla="*/ 17 h 208"/>
                  <a:gd name="T44" fmla="*/ 1 w 142"/>
                  <a:gd name="T45" fmla="*/ 15 h 208"/>
                  <a:gd name="T46" fmla="*/ 1 w 142"/>
                  <a:gd name="T47" fmla="*/ 13 h 208"/>
                  <a:gd name="T48" fmla="*/ 2 w 142"/>
                  <a:gd name="T49" fmla="*/ 10 h 208"/>
                  <a:gd name="T50" fmla="*/ 2 w 142"/>
                  <a:gd name="T51" fmla="*/ 9 h 208"/>
                  <a:gd name="T52" fmla="*/ 2 w 142"/>
                  <a:gd name="T53" fmla="*/ 7 h 208"/>
                  <a:gd name="T54" fmla="*/ 3 w 142"/>
                  <a:gd name="T55" fmla="*/ 6 h 208"/>
                  <a:gd name="T56" fmla="*/ 3 w 142"/>
                  <a:gd name="T57" fmla="*/ 5 h 208"/>
                  <a:gd name="T58" fmla="*/ 4 w 142"/>
                  <a:gd name="T59" fmla="*/ 3 h 208"/>
                  <a:gd name="T60" fmla="*/ 5 w 142"/>
                  <a:gd name="T61" fmla="*/ 2 h 208"/>
                  <a:gd name="T62" fmla="*/ 5 w 142"/>
                  <a:gd name="T63" fmla="*/ 1 h 208"/>
                  <a:gd name="T64" fmla="*/ 5 w 142"/>
                  <a:gd name="T65" fmla="*/ 1 h 208"/>
                  <a:gd name="T66" fmla="*/ 5 w 142"/>
                  <a:gd name="T67" fmla="*/ 0 h 208"/>
                  <a:gd name="T68" fmla="*/ 4 w 142"/>
                  <a:gd name="T69" fmla="*/ 1 h 208"/>
                  <a:gd name="T70" fmla="*/ 4 w 142"/>
                  <a:gd name="T71" fmla="*/ 2 h 208"/>
                  <a:gd name="T72" fmla="*/ 3 w 142"/>
                  <a:gd name="T73" fmla="*/ 4 h 208"/>
                  <a:gd name="T74" fmla="*/ 2 w 142"/>
                  <a:gd name="T75" fmla="*/ 7 h 208"/>
                  <a:gd name="T76" fmla="*/ 1 w 142"/>
                  <a:gd name="T77" fmla="*/ 9 h 208"/>
                  <a:gd name="T78" fmla="*/ 0 w 142"/>
                  <a:gd name="T79" fmla="*/ 12 h 208"/>
                  <a:gd name="T80" fmla="*/ 0 w 142"/>
                  <a:gd name="T81" fmla="*/ 15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8" name="Freeform 34"/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9 w 304"/>
                  <a:gd name="T1" fmla="*/ 13 h 272"/>
                  <a:gd name="T2" fmla="*/ 10 w 304"/>
                  <a:gd name="T3" fmla="*/ 15 h 272"/>
                  <a:gd name="T4" fmla="*/ 10 w 304"/>
                  <a:gd name="T5" fmla="*/ 18 h 272"/>
                  <a:gd name="T6" fmla="*/ 10 w 304"/>
                  <a:gd name="T7" fmla="*/ 20 h 272"/>
                  <a:gd name="T8" fmla="*/ 10 w 304"/>
                  <a:gd name="T9" fmla="*/ 22 h 272"/>
                  <a:gd name="T10" fmla="*/ 9 w 304"/>
                  <a:gd name="T11" fmla="*/ 25 h 272"/>
                  <a:gd name="T12" fmla="*/ 8 w 304"/>
                  <a:gd name="T13" fmla="*/ 26 h 272"/>
                  <a:gd name="T14" fmla="*/ 7 w 304"/>
                  <a:gd name="T15" fmla="*/ 29 h 272"/>
                  <a:gd name="T16" fmla="*/ 6 w 304"/>
                  <a:gd name="T17" fmla="*/ 30 h 272"/>
                  <a:gd name="T18" fmla="*/ 6 w 304"/>
                  <a:gd name="T19" fmla="*/ 31 h 272"/>
                  <a:gd name="T20" fmla="*/ 6 w 304"/>
                  <a:gd name="T21" fmla="*/ 33 h 272"/>
                  <a:gd name="T22" fmla="*/ 6 w 304"/>
                  <a:gd name="T23" fmla="*/ 34 h 272"/>
                  <a:gd name="T24" fmla="*/ 6 w 304"/>
                  <a:gd name="T25" fmla="*/ 34 h 272"/>
                  <a:gd name="T26" fmla="*/ 6 w 304"/>
                  <a:gd name="T27" fmla="*/ 34 h 272"/>
                  <a:gd name="T28" fmla="*/ 7 w 304"/>
                  <a:gd name="T29" fmla="*/ 33 h 272"/>
                  <a:gd name="T30" fmla="*/ 8 w 304"/>
                  <a:gd name="T31" fmla="*/ 29 h 272"/>
                  <a:gd name="T32" fmla="*/ 9 w 304"/>
                  <a:gd name="T33" fmla="*/ 26 h 272"/>
                  <a:gd name="T34" fmla="*/ 11 w 304"/>
                  <a:gd name="T35" fmla="*/ 24 h 272"/>
                  <a:gd name="T36" fmla="*/ 11 w 304"/>
                  <a:gd name="T37" fmla="*/ 20 h 272"/>
                  <a:gd name="T38" fmla="*/ 11 w 304"/>
                  <a:gd name="T39" fmla="*/ 17 h 272"/>
                  <a:gd name="T40" fmla="*/ 10 w 304"/>
                  <a:gd name="T41" fmla="*/ 13 h 272"/>
                  <a:gd name="T42" fmla="*/ 9 w 304"/>
                  <a:gd name="T43" fmla="*/ 10 h 272"/>
                  <a:gd name="T44" fmla="*/ 8 w 304"/>
                  <a:gd name="T45" fmla="*/ 9 h 272"/>
                  <a:gd name="T46" fmla="*/ 7 w 304"/>
                  <a:gd name="T47" fmla="*/ 6 h 272"/>
                  <a:gd name="T48" fmla="*/ 6 w 304"/>
                  <a:gd name="T49" fmla="*/ 4 h 272"/>
                  <a:gd name="T50" fmla="*/ 5 w 304"/>
                  <a:gd name="T51" fmla="*/ 3 h 272"/>
                  <a:gd name="T52" fmla="*/ 3 w 304"/>
                  <a:gd name="T53" fmla="*/ 1 h 272"/>
                  <a:gd name="T54" fmla="*/ 2 w 304"/>
                  <a:gd name="T55" fmla="*/ 1 h 272"/>
                  <a:gd name="T56" fmla="*/ 1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1 w 304"/>
                  <a:gd name="T63" fmla="*/ 1 h 272"/>
                  <a:gd name="T64" fmla="*/ 2 w 304"/>
                  <a:gd name="T65" fmla="*/ 2 h 272"/>
                  <a:gd name="T66" fmla="*/ 4 w 304"/>
                  <a:gd name="T67" fmla="*/ 4 h 272"/>
                  <a:gd name="T68" fmla="*/ 5 w 304"/>
                  <a:gd name="T69" fmla="*/ 5 h 272"/>
                  <a:gd name="T70" fmla="*/ 6 w 304"/>
                  <a:gd name="T71" fmla="*/ 7 h 272"/>
                  <a:gd name="T72" fmla="*/ 7 w 304"/>
                  <a:gd name="T73" fmla="*/ 9 h 272"/>
                  <a:gd name="T74" fmla="*/ 9 w 304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9" name="Freeform 35"/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1 w 103"/>
                  <a:gd name="T1" fmla="*/ 1 h 164"/>
                  <a:gd name="T2" fmla="*/ 1 w 103"/>
                  <a:gd name="T3" fmla="*/ 1 h 164"/>
                  <a:gd name="T4" fmla="*/ 1 w 103"/>
                  <a:gd name="T5" fmla="*/ 1 h 164"/>
                  <a:gd name="T6" fmla="*/ 1 w 103"/>
                  <a:gd name="T7" fmla="*/ 1 h 164"/>
                  <a:gd name="T8" fmla="*/ 1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5 h 164"/>
                  <a:gd name="T20" fmla="*/ 1 w 103"/>
                  <a:gd name="T21" fmla="*/ 7 h 164"/>
                  <a:gd name="T22" fmla="*/ 1 w 103"/>
                  <a:gd name="T23" fmla="*/ 11 h 164"/>
                  <a:gd name="T24" fmla="*/ 2 w 103"/>
                  <a:gd name="T25" fmla="*/ 14 h 164"/>
                  <a:gd name="T26" fmla="*/ 2 w 103"/>
                  <a:gd name="T27" fmla="*/ 17 h 164"/>
                  <a:gd name="T28" fmla="*/ 3 w 103"/>
                  <a:gd name="T29" fmla="*/ 19 h 164"/>
                  <a:gd name="T30" fmla="*/ 4 w 103"/>
                  <a:gd name="T31" fmla="*/ 21 h 164"/>
                  <a:gd name="T32" fmla="*/ 4 w 103"/>
                  <a:gd name="T33" fmla="*/ 21 h 164"/>
                  <a:gd name="T34" fmla="*/ 4 w 103"/>
                  <a:gd name="T35" fmla="*/ 20 h 164"/>
                  <a:gd name="T36" fmla="*/ 3 w 103"/>
                  <a:gd name="T37" fmla="*/ 18 h 164"/>
                  <a:gd name="T38" fmla="*/ 3 w 103"/>
                  <a:gd name="T39" fmla="*/ 15 h 164"/>
                  <a:gd name="T40" fmla="*/ 3 w 103"/>
                  <a:gd name="T41" fmla="*/ 12 h 164"/>
                  <a:gd name="T42" fmla="*/ 2 w 103"/>
                  <a:gd name="T43" fmla="*/ 10 h 164"/>
                  <a:gd name="T44" fmla="*/ 2 w 103"/>
                  <a:gd name="T45" fmla="*/ 6 h 164"/>
                  <a:gd name="T46" fmla="*/ 2 w 103"/>
                  <a:gd name="T47" fmla="*/ 5 h 164"/>
                  <a:gd name="T48" fmla="*/ 1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0" name="Freeform 36"/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1 w 54"/>
                  <a:gd name="T1" fmla="*/ 2 h 82"/>
                  <a:gd name="T2" fmla="*/ 1 w 54"/>
                  <a:gd name="T3" fmla="*/ 1 h 82"/>
                  <a:gd name="T4" fmla="*/ 1 w 54"/>
                  <a:gd name="T5" fmla="*/ 1 h 82"/>
                  <a:gd name="T6" fmla="*/ 1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2 h 82"/>
                  <a:gd name="T18" fmla="*/ 0 w 54"/>
                  <a:gd name="T19" fmla="*/ 3 h 82"/>
                  <a:gd name="T20" fmla="*/ 0 w 54"/>
                  <a:gd name="T21" fmla="*/ 5 h 82"/>
                  <a:gd name="T22" fmla="*/ 0 w 54"/>
                  <a:gd name="T23" fmla="*/ 6 h 82"/>
                  <a:gd name="T24" fmla="*/ 1 w 54"/>
                  <a:gd name="T25" fmla="*/ 8 h 82"/>
                  <a:gd name="T26" fmla="*/ 1 w 54"/>
                  <a:gd name="T27" fmla="*/ 9 h 82"/>
                  <a:gd name="T28" fmla="*/ 1 w 54"/>
                  <a:gd name="T29" fmla="*/ 10 h 82"/>
                  <a:gd name="T30" fmla="*/ 2 w 54"/>
                  <a:gd name="T31" fmla="*/ 11 h 82"/>
                  <a:gd name="T32" fmla="*/ 2 w 54"/>
                  <a:gd name="T33" fmla="*/ 11 h 82"/>
                  <a:gd name="T34" fmla="*/ 2 w 54"/>
                  <a:gd name="T35" fmla="*/ 9 h 82"/>
                  <a:gd name="T36" fmla="*/ 2 w 54"/>
                  <a:gd name="T37" fmla="*/ 6 h 82"/>
                  <a:gd name="T38" fmla="*/ 1 w 54"/>
                  <a:gd name="T39" fmla="*/ 4 h 82"/>
                  <a:gd name="T40" fmla="*/ 1 w 54"/>
                  <a:gd name="T41" fmla="*/ 2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1" name="Freeform 37"/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1 w 46"/>
                  <a:gd name="T1" fmla="*/ 1 h 47"/>
                  <a:gd name="T2" fmla="*/ 1 w 46"/>
                  <a:gd name="T3" fmla="*/ 1 h 47"/>
                  <a:gd name="T4" fmla="*/ 1 w 46"/>
                  <a:gd name="T5" fmla="*/ 1 h 47"/>
                  <a:gd name="T6" fmla="*/ 1 w 46"/>
                  <a:gd name="T7" fmla="*/ 1 h 47"/>
                  <a:gd name="T8" fmla="*/ 1 w 46"/>
                  <a:gd name="T9" fmla="*/ 1 h 47"/>
                  <a:gd name="T10" fmla="*/ 1 w 46"/>
                  <a:gd name="T11" fmla="*/ 1 h 47"/>
                  <a:gd name="T12" fmla="*/ 1 w 46"/>
                  <a:gd name="T13" fmla="*/ 1 h 47"/>
                  <a:gd name="T14" fmla="*/ 1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2 h 47"/>
                  <a:gd name="T26" fmla="*/ 0 w 46"/>
                  <a:gd name="T27" fmla="*/ 2 h 47"/>
                  <a:gd name="T28" fmla="*/ 0 w 46"/>
                  <a:gd name="T29" fmla="*/ 3 h 47"/>
                  <a:gd name="T30" fmla="*/ 0 w 46"/>
                  <a:gd name="T31" fmla="*/ 4 h 47"/>
                  <a:gd name="T32" fmla="*/ 1 w 46"/>
                  <a:gd name="T33" fmla="*/ 5 h 47"/>
                  <a:gd name="T34" fmla="*/ 1 w 46"/>
                  <a:gd name="T35" fmla="*/ 5 h 47"/>
                  <a:gd name="T36" fmla="*/ 1 w 46"/>
                  <a:gd name="T37" fmla="*/ 6 h 47"/>
                  <a:gd name="T38" fmla="*/ 2 w 46"/>
                  <a:gd name="T39" fmla="*/ 6 h 47"/>
                  <a:gd name="T40" fmla="*/ 2 w 46"/>
                  <a:gd name="T41" fmla="*/ 6 h 47"/>
                  <a:gd name="T42" fmla="*/ 2 w 46"/>
                  <a:gd name="T43" fmla="*/ 5 h 47"/>
                  <a:gd name="T44" fmla="*/ 2 w 46"/>
                  <a:gd name="T45" fmla="*/ 4 h 47"/>
                  <a:gd name="T46" fmla="*/ 1 w 46"/>
                  <a:gd name="T47" fmla="*/ 2 h 47"/>
                  <a:gd name="T48" fmla="*/ 1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2" name="Freeform 38"/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2 w 63"/>
                  <a:gd name="T1" fmla="*/ 3 h 31"/>
                  <a:gd name="T2" fmla="*/ 2 w 63"/>
                  <a:gd name="T3" fmla="*/ 3 h 31"/>
                  <a:gd name="T4" fmla="*/ 2 w 63"/>
                  <a:gd name="T5" fmla="*/ 3 h 31"/>
                  <a:gd name="T6" fmla="*/ 2 w 63"/>
                  <a:gd name="T7" fmla="*/ 2 h 31"/>
                  <a:gd name="T8" fmla="*/ 2 w 63"/>
                  <a:gd name="T9" fmla="*/ 2 h 31"/>
                  <a:gd name="T10" fmla="*/ 2 w 63"/>
                  <a:gd name="T11" fmla="*/ 1 h 31"/>
                  <a:gd name="T12" fmla="*/ 2 w 63"/>
                  <a:gd name="T13" fmla="*/ 1 h 31"/>
                  <a:gd name="T14" fmla="*/ 2 w 63"/>
                  <a:gd name="T15" fmla="*/ 0 h 31"/>
                  <a:gd name="T16" fmla="*/ 2 w 63"/>
                  <a:gd name="T17" fmla="*/ 0 h 31"/>
                  <a:gd name="T18" fmla="*/ 1 w 63"/>
                  <a:gd name="T19" fmla="*/ 0 h 31"/>
                  <a:gd name="T20" fmla="*/ 1 w 63"/>
                  <a:gd name="T21" fmla="*/ 1 h 31"/>
                  <a:gd name="T22" fmla="*/ 1 w 63"/>
                  <a:gd name="T23" fmla="*/ 1 h 31"/>
                  <a:gd name="T24" fmla="*/ 1 w 63"/>
                  <a:gd name="T25" fmla="*/ 1 h 31"/>
                  <a:gd name="T26" fmla="*/ 0 w 63"/>
                  <a:gd name="T27" fmla="*/ 2 h 31"/>
                  <a:gd name="T28" fmla="*/ 0 w 63"/>
                  <a:gd name="T29" fmla="*/ 3 h 31"/>
                  <a:gd name="T30" fmla="*/ 0 w 63"/>
                  <a:gd name="T31" fmla="*/ 4 h 31"/>
                  <a:gd name="T32" fmla="*/ 0 w 63"/>
                  <a:gd name="T33" fmla="*/ 4 h 31"/>
                  <a:gd name="T34" fmla="*/ 0 w 63"/>
                  <a:gd name="T35" fmla="*/ 4 h 31"/>
                  <a:gd name="T36" fmla="*/ 0 w 63"/>
                  <a:gd name="T37" fmla="*/ 4 h 31"/>
                  <a:gd name="T38" fmla="*/ 1 w 63"/>
                  <a:gd name="T39" fmla="*/ 4 h 31"/>
                  <a:gd name="T40" fmla="*/ 1 w 63"/>
                  <a:gd name="T41" fmla="*/ 4 h 31"/>
                  <a:gd name="T42" fmla="*/ 1 w 63"/>
                  <a:gd name="T43" fmla="*/ 4 h 31"/>
                  <a:gd name="T44" fmla="*/ 1 w 63"/>
                  <a:gd name="T45" fmla="*/ 4 h 31"/>
                  <a:gd name="T46" fmla="*/ 2 w 63"/>
                  <a:gd name="T47" fmla="*/ 4 h 31"/>
                  <a:gd name="T48" fmla="*/ 2 w 63"/>
                  <a:gd name="T49" fmla="*/ 3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3" name="Freeform 39"/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3 w 245"/>
                  <a:gd name="T1" fmla="*/ 3 h 206"/>
                  <a:gd name="T2" fmla="*/ 3 w 245"/>
                  <a:gd name="T3" fmla="*/ 5 h 206"/>
                  <a:gd name="T4" fmla="*/ 2 w 245"/>
                  <a:gd name="T5" fmla="*/ 6 h 206"/>
                  <a:gd name="T6" fmla="*/ 1 w 245"/>
                  <a:gd name="T7" fmla="*/ 7 h 206"/>
                  <a:gd name="T8" fmla="*/ 1 w 245"/>
                  <a:gd name="T9" fmla="*/ 10 h 206"/>
                  <a:gd name="T10" fmla="*/ 1 w 245"/>
                  <a:gd name="T11" fmla="*/ 11 h 206"/>
                  <a:gd name="T12" fmla="*/ 0 w 245"/>
                  <a:gd name="T13" fmla="*/ 13 h 206"/>
                  <a:gd name="T14" fmla="*/ 0 w 245"/>
                  <a:gd name="T15" fmla="*/ 14 h 206"/>
                  <a:gd name="T16" fmla="*/ 0 w 245"/>
                  <a:gd name="T17" fmla="*/ 15 h 206"/>
                  <a:gd name="T18" fmla="*/ 0 w 245"/>
                  <a:gd name="T19" fmla="*/ 19 h 206"/>
                  <a:gd name="T20" fmla="*/ 1 w 245"/>
                  <a:gd name="T21" fmla="*/ 21 h 206"/>
                  <a:gd name="T22" fmla="*/ 1 w 245"/>
                  <a:gd name="T23" fmla="*/ 23 h 206"/>
                  <a:gd name="T24" fmla="*/ 2 w 245"/>
                  <a:gd name="T25" fmla="*/ 24 h 206"/>
                  <a:gd name="T26" fmla="*/ 3 w 245"/>
                  <a:gd name="T27" fmla="*/ 25 h 206"/>
                  <a:gd name="T28" fmla="*/ 4 w 245"/>
                  <a:gd name="T29" fmla="*/ 26 h 206"/>
                  <a:gd name="T30" fmla="*/ 5 w 245"/>
                  <a:gd name="T31" fmla="*/ 26 h 206"/>
                  <a:gd name="T32" fmla="*/ 6 w 245"/>
                  <a:gd name="T33" fmla="*/ 26 h 206"/>
                  <a:gd name="T34" fmla="*/ 6 w 245"/>
                  <a:gd name="T35" fmla="*/ 26 h 206"/>
                  <a:gd name="T36" fmla="*/ 6 w 245"/>
                  <a:gd name="T37" fmla="*/ 26 h 206"/>
                  <a:gd name="T38" fmla="*/ 7 w 245"/>
                  <a:gd name="T39" fmla="*/ 25 h 206"/>
                  <a:gd name="T40" fmla="*/ 7 w 245"/>
                  <a:gd name="T41" fmla="*/ 25 h 206"/>
                  <a:gd name="T42" fmla="*/ 7 w 245"/>
                  <a:gd name="T43" fmla="*/ 24 h 206"/>
                  <a:gd name="T44" fmla="*/ 6 w 245"/>
                  <a:gd name="T45" fmla="*/ 24 h 206"/>
                  <a:gd name="T46" fmla="*/ 6 w 245"/>
                  <a:gd name="T47" fmla="*/ 24 h 206"/>
                  <a:gd name="T48" fmla="*/ 6 w 245"/>
                  <a:gd name="T49" fmla="*/ 24 h 206"/>
                  <a:gd name="T50" fmla="*/ 6 w 245"/>
                  <a:gd name="T51" fmla="*/ 24 h 206"/>
                  <a:gd name="T52" fmla="*/ 5 w 245"/>
                  <a:gd name="T53" fmla="*/ 24 h 206"/>
                  <a:gd name="T54" fmla="*/ 5 w 245"/>
                  <a:gd name="T55" fmla="*/ 24 h 206"/>
                  <a:gd name="T56" fmla="*/ 5 w 245"/>
                  <a:gd name="T57" fmla="*/ 24 h 206"/>
                  <a:gd name="T58" fmla="*/ 4 w 245"/>
                  <a:gd name="T59" fmla="*/ 24 h 206"/>
                  <a:gd name="T60" fmla="*/ 4 w 245"/>
                  <a:gd name="T61" fmla="*/ 24 h 206"/>
                  <a:gd name="T62" fmla="*/ 3 w 245"/>
                  <a:gd name="T63" fmla="*/ 24 h 206"/>
                  <a:gd name="T64" fmla="*/ 3 w 245"/>
                  <a:gd name="T65" fmla="*/ 23 h 206"/>
                  <a:gd name="T66" fmla="*/ 2 w 245"/>
                  <a:gd name="T67" fmla="*/ 23 h 206"/>
                  <a:gd name="T68" fmla="*/ 2 w 245"/>
                  <a:gd name="T69" fmla="*/ 22 h 206"/>
                  <a:gd name="T70" fmla="*/ 1 w 245"/>
                  <a:gd name="T71" fmla="*/ 21 h 206"/>
                  <a:gd name="T72" fmla="*/ 1 w 245"/>
                  <a:gd name="T73" fmla="*/ 19 h 206"/>
                  <a:gd name="T74" fmla="*/ 1 w 245"/>
                  <a:gd name="T75" fmla="*/ 17 h 206"/>
                  <a:gd name="T76" fmla="*/ 1 w 245"/>
                  <a:gd name="T77" fmla="*/ 15 h 206"/>
                  <a:gd name="T78" fmla="*/ 1 w 245"/>
                  <a:gd name="T79" fmla="*/ 13 h 206"/>
                  <a:gd name="T80" fmla="*/ 1 w 245"/>
                  <a:gd name="T81" fmla="*/ 12 h 206"/>
                  <a:gd name="T82" fmla="*/ 2 w 245"/>
                  <a:gd name="T83" fmla="*/ 11 h 206"/>
                  <a:gd name="T84" fmla="*/ 2 w 245"/>
                  <a:gd name="T85" fmla="*/ 9 h 206"/>
                  <a:gd name="T86" fmla="*/ 3 w 245"/>
                  <a:gd name="T87" fmla="*/ 7 h 206"/>
                  <a:gd name="T88" fmla="*/ 4 w 245"/>
                  <a:gd name="T89" fmla="*/ 6 h 206"/>
                  <a:gd name="T90" fmla="*/ 4 w 245"/>
                  <a:gd name="T91" fmla="*/ 6 h 206"/>
                  <a:gd name="T92" fmla="*/ 5 w 245"/>
                  <a:gd name="T93" fmla="*/ 5 h 206"/>
                  <a:gd name="T94" fmla="*/ 6 w 245"/>
                  <a:gd name="T95" fmla="*/ 3 h 206"/>
                  <a:gd name="T96" fmla="*/ 6 w 245"/>
                  <a:gd name="T97" fmla="*/ 3 h 206"/>
                  <a:gd name="T98" fmla="*/ 7 w 245"/>
                  <a:gd name="T99" fmla="*/ 2 h 206"/>
                  <a:gd name="T100" fmla="*/ 8 w 245"/>
                  <a:gd name="T101" fmla="*/ 2 h 206"/>
                  <a:gd name="T102" fmla="*/ 8 w 245"/>
                  <a:gd name="T103" fmla="*/ 1 h 206"/>
                  <a:gd name="T104" fmla="*/ 9 w 245"/>
                  <a:gd name="T105" fmla="*/ 1 h 206"/>
                  <a:gd name="T106" fmla="*/ 9 w 245"/>
                  <a:gd name="T107" fmla="*/ 1 h 206"/>
                  <a:gd name="T108" fmla="*/ 8 w 245"/>
                  <a:gd name="T109" fmla="*/ 0 h 206"/>
                  <a:gd name="T110" fmla="*/ 7 w 245"/>
                  <a:gd name="T111" fmla="*/ 1 h 206"/>
                  <a:gd name="T112" fmla="*/ 7 w 245"/>
                  <a:gd name="T113" fmla="*/ 1 h 206"/>
                  <a:gd name="T114" fmla="*/ 6 w 245"/>
                  <a:gd name="T115" fmla="*/ 2 h 206"/>
                  <a:gd name="T116" fmla="*/ 5 w 245"/>
                  <a:gd name="T117" fmla="*/ 2 h 206"/>
                  <a:gd name="T118" fmla="*/ 4 w 245"/>
                  <a:gd name="T119" fmla="*/ 3 h 206"/>
                  <a:gd name="T120" fmla="*/ 3 w 245"/>
                  <a:gd name="T121" fmla="*/ 3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4" name="Freeform 40"/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5 w 159"/>
                  <a:gd name="T1" fmla="*/ 6 h 160"/>
                  <a:gd name="T2" fmla="*/ 5 w 159"/>
                  <a:gd name="T3" fmla="*/ 9 h 160"/>
                  <a:gd name="T4" fmla="*/ 5 w 159"/>
                  <a:gd name="T5" fmla="*/ 10 h 160"/>
                  <a:gd name="T6" fmla="*/ 5 w 159"/>
                  <a:gd name="T7" fmla="*/ 12 h 160"/>
                  <a:gd name="T8" fmla="*/ 4 w 159"/>
                  <a:gd name="T9" fmla="*/ 13 h 160"/>
                  <a:gd name="T10" fmla="*/ 3 w 159"/>
                  <a:gd name="T11" fmla="*/ 14 h 160"/>
                  <a:gd name="T12" fmla="*/ 3 w 159"/>
                  <a:gd name="T13" fmla="*/ 15 h 160"/>
                  <a:gd name="T14" fmla="*/ 2 w 159"/>
                  <a:gd name="T15" fmla="*/ 17 h 160"/>
                  <a:gd name="T16" fmla="*/ 1 w 159"/>
                  <a:gd name="T17" fmla="*/ 19 h 160"/>
                  <a:gd name="T18" fmla="*/ 1 w 159"/>
                  <a:gd name="T19" fmla="*/ 19 h 160"/>
                  <a:gd name="T20" fmla="*/ 1 w 159"/>
                  <a:gd name="T21" fmla="*/ 19 h 160"/>
                  <a:gd name="T22" fmla="*/ 1 w 159"/>
                  <a:gd name="T23" fmla="*/ 20 h 160"/>
                  <a:gd name="T24" fmla="*/ 1 w 159"/>
                  <a:gd name="T25" fmla="*/ 20 h 160"/>
                  <a:gd name="T26" fmla="*/ 1 w 159"/>
                  <a:gd name="T27" fmla="*/ 20 h 160"/>
                  <a:gd name="T28" fmla="*/ 2 w 159"/>
                  <a:gd name="T29" fmla="*/ 20 h 160"/>
                  <a:gd name="T30" fmla="*/ 2 w 159"/>
                  <a:gd name="T31" fmla="*/ 20 h 160"/>
                  <a:gd name="T32" fmla="*/ 2 w 159"/>
                  <a:gd name="T33" fmla="*/ 20 h 160"/>
                  <a:gd name="T34" fmla="*/ 3 w 159"/>
                  <a:gd name="T35" fmla="*/ 19 h 160"/>
                  <a:gd name="T36" fmla="*/ 4 w 159"/>
                  <a:gd name="T37" fmla="*/ 18 h 160"/>
                  <a:gd name="T38" fmla="*/ 4 w 159"/>
                  <a:gd name="T39" fmla="*/ 16 h 160"/>
                  <a:gd name="T40" fmla="*/ 5 w 159"/>
                  <a:gd name="T41" fmla="*/ 14 h 160"/>
                  <a:gd name="T42" fmla="*/ 5 w 159"/>
                  <a:gd name="T43" fmla="*/ 12 h 160"/>
                  <a:gd name="T44" fmla="*/ 6 w 159"/>
                  <a:gd name="T45" fmla="*/ 10 h 160"/>
                  <a:gd name="T46" fmla="*/ 6 w 159"/>
                  <a:gd name="T47" fmla="*/ 9 h 160"/>
                  <a:gd name="T48" fmla="*/ 6 w 159"/>
                  <a:gd name="T49" fmla="*/ 6 h 160"/>
                  <a:gd name="T50" fmla="*/ 5 w 159"/>
                  <a:gd name="T51" fmla="*/ 5 h 160"/>
                  <a:gd name="T52" fmla="*/ 5 w 159"/>
                  <a:gd name="T53" fmla="*/ 3 h 160"/>
                  <a:gd name="T54" fmla="*/ 4 w 159"/>
                  <a:gd name="T55" fmla="*/ 1 h 160"/>
                  <a:gd name="T56" fmla="*/ 3 w 159"/>
                  <a:gd name="T57" fmla="*/ 1 h 160"/>
                  <a:gd name="T58" fmla="*/ 2 w 159"/>
                  <a:gd name="T59" fmla="*/ 1 h 160"/>
                  <a:gd name="T60" fmla="*/ 1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1 w 159"/>
                  <a:gd name="T67" fmla="*/ 1 h 160"/>
                  <a:gd name="T68" fmla="*/ 2 w 159"/>
                  <a:gd name="T69" fmla="*/ 1 h 160"/>
                  <a:gd name="T70" fmla="*/ 2 w 159"/>
                  <a:gd name="T71" fmla="*/ 1 h 160"/>
                  <a:gd name="T72" fmla="*/ 3 w 159"/>
                  <a:gd name="T73" fmla="*/ 3 h 160"/>
                  <a:gd name="T74" fmla="*/ 4 w 159"/>
                  <a:gd name="T75" fmla="*/ 3 h 160"/>
                  <a:gd name="T76" fmla="*/ 4 w 159"/>
                  <a:gd name="T77" fmla="*/ 3 h 160"/>
                  <a:gd name="T78" fmla="*/ 5 w 159"/>
                  <a:gd name="T79" fmla="*/ 5 h 160"/>
                  <a:gd name="T80" fmla="*/ 5 w 159"/>
                  <a:gd name="T81" fmla="*/ 6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5" name="Freeform 41"/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5 w 399"/>
                  <a:gd name="T1" fmla="*/ 7 h 332"/>
                  <a:gd name="T2" fmla="*/ 2 w 399"/>
                  <a:gd name="T3" fmla="*/ 12 h 332"/>
                  <a:gd name="T4" fmla="*/ 1 w 399"/>
                  <a:gd name="T5" fmla="*/ 19 h 332"/>
                  <a:gd name="T6" fmla="*/ 0 w 399"/>
                  <a:gd name="T7" fmla="*/ 25 h 332"/>
                  <a:gd name="T8" fmla="*/ 0 w 399"/>
                  <a:gd name="T9" fmla="*/ 29 h 332"/>
                  <a:gd name="T10" fmla="*/ 0 w 399"/>
                  <a:gd name="T11" fmla="*/ 31 h 332"/>
                  <a:gd name="T12" fmla="*/ 1 w 399"/>
                  <a:gd name="T13" fmla="*/ 33 h 332"/>
                  <a:gd name="T14" fmla="*/ 2 w 399"/>
                  <a:gd name="T15" fmla="*/ 35 h 332"/>
                  <a:gd name="T16" fmla="*/ 3 w 399"/>
                  <a:gd name="T17" fmla="*/ 36 h 332"/>
                  <a:gd name="T18" fmla="*/ 4 w 399"/>
                  <a:gd name="T19" fmla="*/ 38 h 332"/>
                  <a:gd name="T20" fmla="*/ 5 w 399"/>
                  <a:gd name="T21" fmla="*/ 39 h 332"/>
                  <a:gd name="T22" fmla="*/ 7 w 399"/>
                  <a:gd name="T23" fmla="*/ 40 h 332"/>
                  <a:gd name="T24" fmla="*/ 9 w 399"/>
                  <a:gd name="T25" fmla="*/ 41 h 332"/>
                  <a:gd name="T26" fmla="*/ 10 w 399"/>
                  <a:gd name="T27" fmla="*/ 41 h 332"/>
                  <a:gd name="T28" fmla="*/ 12 w 399"/>
                  <a:gd name="T29" fmla="*/ 42 h 332"/>
                  <a:gd name="T30" fmla="*/ 13 w 399"/>
                  <a:gd name="T31" fmla="*/ 42 h 332"/>
                  <a:gd name="T32" fmla="*/ 14 w 399"/>
                  <a:gd name="T33" fmla="*/ 42 h 332"/>
                  <a:gd name="T34" fmla="*/ 15 w 399"/>
                  <a:gd name="T35" fmla="*/ 41 h 332"/>
                  <a:gd name="T36" fmla="*/ 15 w 399"/>
                  <a:gd name="T37" fmla="*/ 40 h 332"/>
                  <a:gd name="T38" fmla="*/ 14 w 399"/>
                  <a:gd name="T39" fmla="*/ 39 h 332"/>
                  <a:gd name="T40" fmla="*/ 13 w 399"/>
                  <a:gd name="T41" fmla="*/ 39 h 332"/>
                  <a:gd name="T42" fmla="*/ 12 w 399"/>
                  <a:gd name="T43" fmla="*/ 39 h 332"/>
                  <a:gd name="T44" fmla="*/ 11 w 399"/>
                  <a:gd name="T45" fmla="*/ 39 h 332"/>
                  <a:gd name="T46" fmla="*/ 9 w 399"/>
                  <a:gd name="T47" fmla="*/ 38 h 332"/>
                  <a:gd name="T48" fmla="*/ 8 w 399"/>
                  <a:gd name="T49" fmla="*/ 37 h 332"/>
                  <a:gd name="T50" fmla="*/ 6 w 399"/>
                  <a:gd name="T51" fmla="*/ 37 h 332"/>
                  <a:gd name="T52" fmla="*/ 5 w 399"/>
                  <a:gd name="T53" fmla="*/ 36 h 332"/>
                  <a:gd name="T54" fmla="*/ 3 w 399"/>
                  <a:gd name="T55" fmla="*/ 34 h 332"/>
                  <a:gd name="T56" fmla="*/ 2 w 399"/>
                  <a:gd name="T57" fmla="*/ 32 h 332"/>
                  <a:gd name="T58" fmla="*/ 2 w 399"/>
                  <a:gd name="T59" fmla="*/ 29 h 332"/>
                  <a:gd name="T60" fmla="*/ 1 w 399"/>
                  <a:gd name="T61" fmla="*/ 26 h 332"/>
                  <a:gd name="T62" fmla="*/ 2 w 399"/>
                  <a:gd name="T63" fmla="*/ 21 h 332"/>
                  <a:gd name="T64" fmla="*/ 2 w 399"/>
                  <a:gd name="T65" fmla="*/ 19 h 332"/>
                  <a:gd name="T66" fmla="*/ 3 w 399"/>
                  <a:gd name="T67" fmla="*/ 15 h 332"/>
                  <a:gd name="T68" fmla="*/ 4 w 399"/>
                  <a:gd name="T69" fmla="*/ 12 h 332"/>
                  <a:gd name="T70" fmla="*/ 5 w 399"/>
                  <a:gd name="T71" fmla="*/ 10 h 332"/>
                  <a:gd name="T72" fmla="*/ 7 w 399"/>
                  <a:gd name="T73" fmla="*/ 7 h 332"/>
                  <a:gd name="T74" fmla="*/ 8 w 399"/>
                  <a:gd name="T75" fmla="*/ 5 h 332"/>
                  <a:gd name="T76" fmla="*/ 10 w 399"/>
                  <a:gd name="T77" fmla="*/ 3 h 332"/>
                  <a:gd name="T78" fmla="*/ 12 w 399"/>
                  <a:gd name="T79" fmla="*/ 1 h 332"/>
                  <a:gd name="T80" fmla="*/ 12 w 399"/>
                  <a:gd name="T81" fmla="*/ 0 h 332"/>
                  <a:gd name="T82" fmla="*/ 10 w 399"/>
                  <a:gd name="T83" fmla="*/ 1 h 332"/>
                  <a:gd name="T84" fmla="*/ 8 w 399"/>
                  <a:gd name="T85" fmla="*/ 3 h 332"/>
                  <a:gd name="T86" fmla="*/ 7 w 399"/>
                  <a:gd name="T87" fmla="*/ 5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6" name="Freeform 42"/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11 w 348"/>
                  <a:gd name="T1" fmla="*/ 8 h 222"/>
                  <a:gd name="T2" fmla="*/ 11 w 348"/>
                  <a:gd name="T3" fmla="*/ 10 h 222"/>
                  <a:gd name="T4" fmla="*/ 12 w 348"/>
                  <a:gd name="T5" fmla="*/ 11 h 222"/>
                  <a:gd name="T6" fmla="*/ 12 w 348"/>
                  <a:gd name="T7" fmla="*/ 13 h 222"/>
                  <a:gd name="T8" fmla="*/ 12 w 348"/>
                  <a:gd name="T9" fmla="*/ 15 h 222"/>
                  <a:gd name="T10" fmla="*/ 12 w 348"/>
                  <a:gd name="T11" fmla="*/ 17 h 222"/>
                  <a:gd name="T12" fmla="*/ 12 w 348"/>
                  <a:gd name="T13" fmla="*/ 18 h 222"/>
                  <a:gd name="T14" fmla="*/ 11 w 348"/>
                  <a:gd name="T15" fmla="*/ 20 h 222"/>
                  <a:gd name="T16" fmla="*/ 11 w 348"/>
                  <a:gd name="T17" fmla="*/ 21 h 222"/>
                  <a:gd name="T18" fmla="*/ 10 w 348"/>
                  <a:gd name="T19" fmla="*/ 22 h 222"/>
                  <a:gd name="T20" fmla="*/ 10 w 348"/>
                  <a:gd name="T21" fmla="*/ 23 h 222"/>
                  <a:gd name="T22" fmla="*/ 9 w 348"/>
                  <a:gd name="T23" fmla="*/ 24 h 222"/>
                  <a:gd name="T24" fmla="*/ 9 w 348"/>
                  <a:gd name="T25" fmla="*/ 25 h 222"/>
                  <a:gd name="T26" fmla="*/ 9 w 348"/>
                  <a:gd name="T27" fmla="*/ 26 h 222"/>
                  <a:gd name="T28" fmla="*/ 9 w 348"/>
                  <a:gd name="T29" fmla="*/ 26 h 222"/>
                  <a:gd name="T30" fmla="*/ 9 w 348"/>
                  <a:gd name="T31" fmla="*/ 26 h 222"/>
                  <a:gd name="T32" fmla="*/ 9 w 348"/>
                  <a:gd name="T33" fmla="*/ 27 h 222"/>
                  <a:gd name="T34" fmla="*/ 9 w 348"/>
                  <a:gd name="T35" fmla="*/ 27 h 222"/>
                  <a:gd name="T36" fmla="*/ 9 w 348"/>
                  <a:gd name="T37" fmla="*/ 27 h 222"/>
                  <a:gd name="T38" fmla="*/ 9 w 348"/>
                  <a:gd name="T39" fmla="*/ 27 h 222"/>
                  <a:gd name="T40" fmla="*/ 10 w 348"/>
                  <a:gd name="T41" fmla="*/ 27 h 222"/>
                  <a:gd name="T42" fmla="*/ 11 w 348"/>
                  <a:gd name="T43" fmla="*/ 25 h 222"/>
                  <a:gd name="T44" fmla="*/ 11 w 348"/>
                  <a:gd name="T45" fmla="*/ 23 h 222"/>
                  <a:gd name="T46" fmla="*/ 12 w 348"/>
                  <a:gd name="T47" fmla="*/ 20 h 222"/>
                  <a:gd name="T48" fmla="*/ 13 w 348"/>
                  <a:gd name="T49" fmla="*/ 18 h 222"/>
                  <a:gd name="T50" fmla="*/ 13 w 348"/>
                  <a:gd name="T51" fmla="*/ 15 h 222"/>
                  <a:gd name="T52" fmla="*/ 13 w 348"/>
                  <a:gd name="T53" fmla="*/ 12 h 222"/>
                  <a:gd name="T54" fmla="*/ 12 w 348"/>
                  <a:gd name="T55" fmla="*/ 10 h 222"/>
                  <a:gd name="T56" fmla="*/ 11 w 348"/>
                  <a:gd name="T57" fmla="*/ 7 h 222"/>
                  <a:gd name="T58" fmla="*/ 11 w 348"/>
                  <a:gd name="T59" fmla="*/ 6 h 222"/>
                  <a:gd name="T60" fmla="*/ 10 w 348"/>
                  <a:gd name="T61" fmla="*/ 5 h 222"/>
                  <a:gd name="T62" fmla="*/ 9 w 348"/>
                  <a:gd name="T63" fmla="*/ 4 h 222"/>
                  <a:gd name="T64" fmla="*/ 8 w 348"/>
                  <a:gd name="T65" fmla="*/ 3 h 222"/>
                  <a:gd name="T66" fmla="*/ 7 w 348"/>
                  <a:gd name="T67" fmla="*/ 2 h 222"/>
                  <a:gd name="T68" fmla="*/ 7 w 348"/>
                  <a:gd name="T69" fmla="*/ 2 h 222"/>
                  <a:gd name="T70" fmla="*/ 6 w 348"/>
                  <a:gd name="T71" fmla="*/ 1 h 222"/>
                  <a:gd name="T72" fmla="*/ 5 w 348"/>
                  <a:gd name="T73" fmla="*/ 0 h 222"/>
                  <a:gd name="T74" fmla="*/ 4 w 348"/>
                  <a:gd name="T75" fmla="*/ 0 h 222"/>
                  <a:gd name="T76" fmla="*/ 3 w 348"/>
                  <a:gd name="T77" fmla="*/ 0 h 222"/>
                  <a:gd name="T78" fmla="*/ 2 w 348"/>
                  <a:gd name="T79" fmla="*/ 0 h 222"/>
                  <a:gd name="T80" fmla="*/ 1 w 348"/>
                  <a:gd name="T81" fmla="*/ 0 h 222"/>
                  <a:gd name="T82" fmla="*/ 1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1 w 348"/>
                  <a:gd name="T91" fmla="*/ 0 h 222"/>
                  <a:gd name="T92" fmla="*/ 1 w 348"/>
                  <a:gd name="T93" fmla="*/ 1 h 222"/>
                  <a:gd name="T94" fmla="*/ 2 w 348"/>
                  <a:gd name="T95" fmla="*/ 1 h 222"/>
                  <a:gd name="T96" fmla="*/ 2 w 348"/>
                  <a:gd name="T97" fmla="*/ 1 h 222"/>
                  <a:gd name="T98" fmla="*/ 3 w 348"/>
                  <a:gd name="T99" fmla="*/ 1 h 222"/>
                  <a:gd name="T100" fmla="*/ 4 w 348"/>
                  <a:gd name="T101" fmla="*/ 2 h 222"/>
                  <a:gd name="T102" fmla="*/ 4 w 348"/>
                  <a:gd name="T103" fmla="*/ 2 h 222"/>
                  <a:gd name="T104" fmla="*/ 5 w 348"/>
                  <a:gd name="T105" fmla="*/ 2 h 222"/>
                  <a:gd name="T106" fmla="*/ 6 w 348"/>
                  <a:gd name="T107" fmla="*/ 3 h 222"/>
                  <a:gd name="T108" fmla="*/ 7 w 348"/>
                  <a:gd name="T109" fmla="*/ 3 h 222"/>
                  <a:gd name="T110" fmla="*/ 7 w 348"/>
                  <a:gd name="T111" fmla="*/ 4 h 222"/>
                  <a:gd name="T112" fmla="*/ 8 w 348"/>
                  <a:gd name="T113" fmla="*/ 5 h 222"/>
                  <a:gd name="T114" fmla="*/ 9 w 348"/>
                  <a:gd name="T115" fmla="*/ 5 h 222"/>
                  <a:gd name="T116" fmla="*/ 10 w 348"/>
                  <a:gd name="T117" fmla="*/ 6 h 222"/>
                  <a:gd name="T118" fmla="*/ 10 w 348"/>
                  <a:gd name="T119" fmla="*/ 7 h 222"/>
                  <a:gd name="T120" fmla="*/ 11 w 348"/>
                  <a:gd name="T121" fmla="*/ 8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7" name="Freeform 43"/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14 h 207"/>
                  <a:gd name="T2" fmla="*/ 0 w 142"/>
                  <a:gd name="T3" fmla="*/ 16 h 207"/>
                  <a:gd name="T4" fmla="*/ 0 w 142"/>
                  <a:gd name="T5" fmla="*/ 18 h 207"/>
                  <a:gd name="T6" fmla="*/ 1 w 142"/>
                  <a:gd name="T7" fmla="*/ 20 h 207"/>
                  <a:gd name="T8" fmla="*/ 1 w 142"/>
                  <a:gd name="T9" fmla="*/ 21 h 207"/>
                  <a:gd name="T10" fmla="*/ 2 w 142"/>
                  <a:gd name="T11" fmla="*/ 23 h 207"/>
                  <a:gd name="T12" fmla="*/ 3 w 142"/>
                  <a:gd name="T13" fmla="*/ 24 h 207"/>
                  <a:gd name="T14" fmla="*/ 3 w 142"/>
                  <a:gd name="T15" fmla="*/ 25 h 207"/>
                  <a:gd name="T16" fmla="*/ 4 w 142"/>
                  <a:gd name="T17" fmla="*/ 25 h 207"/>
                  <a:gd name="T18" fmla="*/ 5 w 142"/>
                  <a:gd name="T19" fmla="*/ 25 h 207"/>
                  <a:gd name="T20" fmla="*/ 5 w 142"/>
                  <a:gd name="T21" fmla="*/ 25 h 207"/>
                  <a:gd name="T22" fmla="*/ 5 w 142"/>
                  <a:gd name="T23" fmla="*/ 25 h 207"/>
                  <a:gd name="T24" fmla="*/ 5 w 142"/>
                  <a:gd name="T25" fmla="*/ 24 h 207"/>
                  <a:gd name="T26" fmla="*/ 5 w 142"/>
                  <a:gd name="T27" fmla="*/ 24 h 207"/>
                  <a:gd name="T28" fmla="*/ 5 w 142"/>
                  <a:gd name="T29" fmla="*/ 23 h 207"/>
                  <a:gd name="T30" fmla="*/ 5 w 142"/>
                  <a:gd name="T31" fmla="*/ 23 h 207"/>
                  <a:gd name="T32" fmla="*/ 5 w 142"/>
                  <a:gd name="T33" fmla="*/ 22 h 207"/>
                  <a:gd name="T34" fmla="*/ 4 w 142"/>
                  <a:gd name="T35" fmla="*/ 22 h 207"/>
                  <a:gd name="T36" fmla="*/ 3 w 142"/>
                  <a:gd name="T37" fmla="*/ 21 h 207"/>
                  <a:gd name="T38" fmla="*/ 2 w 142"/>
                  <a:gd name="T39" fmla="*/ 19 h 207"/>
                  <a:gd name="T40" fmla="*/ 2 w 142"/>
                  <a:gd name="T41" fmla="*/ 18 h 207"/>
                  <a:gd name="T42" fmla="*/ 2 w 142"/>
                  <a:gd name="T43" fmla="*/ 16 h 207"/>
                  <a:gd name="T44" fmla="*/ 1 w 142"/>
                  <a:gd name="T45" fmla="*/ 14 h 207"/>
                  <a:gd name="T46" fmla="*/ 1 w 142"/>
                  <a:gd name="T47" fmla="*/ 12 h 207"/>
                  <a:gd name="T48" fmla="*/ 2 w 142"/>
                  <a:gd name="T49" fmla="*/ 9 h 207"/>
                  <a:gd name="T50" fmla="*/ 2 w 142"/>
                  <a:gd name="T51" fmla="*/ 8 h 207"/>
                  <a:gd name="T52" fmla="*/ 3 w 142"/>
                  <a:gd name="T53" fmla="*/ 6 h 207"/>
                  <a:gd name="T54" fmla="*/ 3 w 142"/>
                  <a:gd name="T55" fmla="*/ 5 h 207"/>
                  <a:gd name="T56" fmla="*/ 4 w 142"/>
                  <a:gd name="T57" fmla="*/ 3 h 207"/>
                  <a:gd name="T58" fmla="*/ 5 w 142"/>
                  <a:gd name="T59" fmla="*/ 2 h 207"/>
                  <a:gd name="T60" fmla="*/ 5 w 142"/>
                  <a:gd name="T61" fmla="*/ 1 h 207"/>
                  <a:gd name="T62" fmla="*/ 5 w 142"/>
                  <a:gd name="T63" fmla="*/ 0 h 207"/>
                  <a:gd name="T64" fmla="*/ 5 w 142"/>
                  <a:gd name="T65" fmla="*/ 0 h 207"/>
                  <a:gd name="T66" fmla="*/ 5 w 142"/>
                  <a:gd name="T67" fmla="*/ 0 h 207"/>
                  <a:gd name="T68" fmla="*/ 4 w 142"/>
                  <a:gd name="T69" fmla="*/ 1 h 207"/>
                  <a:gd name="T70" fmla="*/ 3 w 142"/>
                  <a:gd name="T71" fmla="*/ 2 h 207"/>
                  <a:gd name="T72" fmla="*/ 2 w 142"/>
                  <a:gd name="T73" fmla="*/ 4 h 207"/>
                  <a:gd name="T74" fmla="*/ 1 w 142"/>
                  <a:gd name="T75" fmla="*/ 6 h 207"/>
                  <a:gd name="T76" fmla="*/ 1 w 142"/>
                  <a:gd name="T77" fmla="*/ 9 h 207"/>
                  <a:gd name="T78" fmla="*/ 0 w 142"/>
                  <a:gd name="T79" fmla="*/ 11 h 207"/>
                  <a:gd name="T80" fmla="*/ 0 w 142"/>
                  <a:gd name="T81" fmla="*/ 14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8" name="Freeform 44"/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9 w 303"/>
                  <a:gd name="T1" fmla="*/ 13 h 272"/>
                  <a:gd name="T2" fmla="*/ 10 w 303"/>
                  <a:gd name="T3" fmla="*/ 15 h 272"/>
                  <a:gd name="T4" fmla="*/ 10 w 303"/>
                  <a:gd name="T5" fmla="*/ 17 h 272"/>
                  <a:gd name="T6" fmla="*/ 10 w 303"/>
                  <a:gd name="T7" fmla="*/ 20 h 272"/>
                  <a:gd name="T8" fmla="*/ 9 w 303"/>
                  <a:gd name="T9" fmla="*/ 22 h 272"/>
                  <a:gd name="T10" fmla="*/ 9 w 303"/>
                  <a:gd name="T11" fmla="*/ 24 h 272"/>
                  <a:gd name="T12" fmla="*/ 8 w 303"/>
                  <a:gd name="T13" fmla="*/ 26 h 272"/>
                  <a:gd name="T14" fmla="*/ 6 w 303"/>
                  <a:gd name="T15" fmla="*/ 28 h 272"/>
                  <a:gd name="T16" fmla="*/ 6 w 303"/>
                  <a:gd name="T17" fmla="*/ 30 h 272"/>
                  <a:gd name="T18" fmla="*/ 6 w 303"/>
                  <a:gd name="T19" fmla="*/ 31 h 272"/>
                  <a:gd name="T20" fmla="*/ 5 w 303"/>
                  <a:gd name="T21" fmla="*/ 32 h 272"/>
                  <a:gd name="T22" fmla="*/ 6 w 303"/>
                  <a:gd name="T23" fmla="*/ 33 h 272"/>
                  <a:gd name="T24" fmla="*/ 6 w 303"/>
                  <a:gd name="T25" fmla="*/ 33 h 272"/>
                  <a:gd name="T26" fmla="*/ 6 w 303"/>
                  <a:gd name="T27" fmla="*/ 33 h 272"/>
                  <a:gd name="T28" fmla="*/ 7 w 303"/>
                  <a:gd name="T29" fmla="*/ 31 h 272"/>
                  <a:gd name="T30" fmla="*/ 8 w 303"/>
                  <a:gd name="T31" fmla="*/ 29 h 272"/>
                  <a:gd name="T32" fmla="*/ 9 w 303"/>
                  <a:gd name="T33" fmla="*/ 26 h 272"/>
                  <a:gd name="T34" fmla="*/ 11 w 303"/>
                  <a:gd name="T35" fmla="*/ 23 h 272"/>
                  <a:gd name="T36" fmla="*/ 11 w 303"/>
                  <a:gd name="T37" fmla="*/ 20 h 272"/>
                  <a:gd name="T38" fmla="*/ 11 w 303"/>
                  <a:gd name="T39" fmla="*/ 16 h 272"/>
                  <a:gd name="T40" fmla="*/ 10 w 303"/>
                  <a:gd name="T41" fmla="*/ 13 h 272"/>
                  <a:gd name="T42" fmla="*/ 9 w 303"/>
                  <a:gd name="T43" fmla="*/ 10 h 272"/>
                  <a:gd name="T44" fmla="*/ 8 w 303"/>
                  <a:gd name="T45" fmla="*/ 8 h 272"/>
                  <a:gd name="T46" fmla="*/ 7 w 303"/>
                  <a:gd name="T47" fmla="*/ 6 h 272"/>
                  <a:gd name="T48" fmla="*/ 6 w 303"/>
                  <a:gd name="T49" fmla="*/ 5 h 272"/>
                  <a:gd name="T50" fmla="*/ 4 w 303"/>
                  <a:gd name="T51" fmla="*/ 3 h 272"/>
                  <a:gd name="T52" fmla="*/ 3 w 303"/>
                  <a:gd name="T53" fmla="*/ 2 h 272"/>
                  <a:gd name="T54" fmla="*/ 2 w 303"/>
                  <a:gd name="T55" fmla="*/ 0 h 272"/>
                  <a:gd name="T56" fmla="*/ 1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2 w 303"/>
                  <a:gd name="T63" fmla="*/ 2 h 272"/>
                  <a:gd name="T64" fmla="*/ 3 w 303"/>
                  <a:gd name="T65" fmla="*/ 3 h 272"/>
                  <a:gd name="T66" fmla="*/ 4 w 303"/>
                  <a:gd name="T67" fmla="*/ 4 h 272"/>
                  <a:gd name="T68" fmla="*/ 5 w 303"/>
                  <a:gd name="T69" fmla="*/ 6 h 272"/>
                  <a:gd name="T70" fmla="*/ 6 w 303"/>
                  <a:gd name="T71" fmla="*/ 7 h 272"/>
                  <a:gd name="T72" fmla="*/ 8 w 303"/>
                  <a:gd name="T73" fmla="*/ 9 h 272"/>
                  <a:gd name="T74" fmla="*/ 9 w 303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3326" name="Group 45"/>
          <p:cNvGrpSpPr>
            <a:grpSpLocks/>
          </p:cNvGrpSpPr>
          <p:nvPr/>
        </p:nvGrpSpPr>
        <p:grpSpPr bwMode="auto">
          <a:xfrm>
            <a:off x="3467100" y="1827213"/>
            <a:ext cx="495300" cy="622300"/>
            <a:chOff x="2870" y="1518"/>
            <a:chExt cx="292" cy="320"/>
          </a:xfrm>
        </p:grpSpPr>
        <p:graphicFrame>
          <p:nvGraphicFramePr>
            <p:cNvPr id="13316" name="Object 4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819000" imgH="847800" progId="MS_ClipArt_Gallery.2">
                    <p:embed/>
                  </p:oleObj>
                </mc:Choice>
                <mc:Fallback>
                  <p:oleObj name="Clip" r:id="rId4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7" name="Object 4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266840" imgH="1200240" progId="MS_ClipArt_Gallery.2">
                    <p:embed/>
                  </p:oleObj>
                </mc:Choice>
                <mc:Fallback>
                  <p:oleObj name="Clip" r:id="rId6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27" name="Group 48"/>
          <p:cNvGrpSpPr>
            <a:grpSpLocks/>
          </p:cNvGrpSpPr>
          <p:nvPr/>
        </p:nvGrpSpPr>
        <p:grpSpPr bwMode="auto">
          <a:xfrm>
            <a:off x="4325938" y="1347788"/>
            <a:ext cx="495300" cy="622300"/>
            <a:chOff x="2870" y="1518"/>
            <a:chExt cx="292" cy="320"/>
          </a:xfrm>
        </p:grpSpPr>
        <p:graphicFrame>
          <p:nvGraphicFramePr>
            <p:cNvPr id="13314" name="Object 4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819000" imgH="847800" progId="MS_ClipArt_Gallery.2">
                    <p:embed/>
                  </p:oleObj>
                </mc:Choice>
                <mc:Fallback>
                  <p:oleObj name="Clip" r:id="rId8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5" name="Object 5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266840" imgH="1200240" progId="MS_ClipArt_Gallery.2">
                    <p:embed/>
                  </p:oleObj>
                </mc:Choice>
                <mc:Fallback>
                  <p:oleObj name="Clip" r:id="rId6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28" name="Text Box 51"/>
          <p:cNvSpPr txBox="1">
            <a:spLocks noChangeArrowheads="1"/>
          </p:cNvSpPr>
          <p:nvPr/>
        </p:nvSpPr>
        <p:spPr bwMode="auto">
          <a:xfrm>
            <a:off x="3251200" y="2347913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H1</a:t>
            </a:r>
          </a:p>
        </p:txBody>
      </p:sp>
      <p:sp>
        <p:nvSpPr>
          <p:cNvPr id="13329" name="Text Box 52"/>
          <p:cNvSpPr txBox="1">
            <a:spLocks noChangeArrowheads="1"/>
          </p:cNvSpPr>
          <p:nvPr/>
        </p:nvSpPr>
        <p:spPr bwMode="auto">
          <a:xfrm>
            <a:off x="5851526" y="2376488"/>
            <a:ext cx="492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R1</a:t>
            </a:r>
          </a:p>
        </p:txBody>
      </p: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1873250" y="2392364"/>
            <a:ext cx="5527676" cy="3916362"/>
            <a:chOff x="268" y="1180"/>
            <a:chExt cx="3482" cy="2467"/>
          </a:xfrm>
        </p:grpSpPr>
        <p:sp>
          <p:nvSpPr>
            <p:cNvPr id="13360" name="Line 54"/>
            <p:cNvSpPr>
              <a:spLocks noChangeShapeType="1"/>
            </p:cNvSpPr>
            <p:nvPr/>
          </p:nvSpPr>
          <p:spPr bwMode="auto">
            <a:xfrm>
              <a:off x="1612" y="1180"/>
              <a:ext cx="566" cy="2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1" name="Rectangle 55"/>
            <p:cNvSpPr>
              <a:spLocks noChangeArrowheads="1"/>
            </p:cNvSpPr>
            <p:nvPr/>
          </p:nvSpPr>
          <p:spPr bwMode="auto">
            <a:xfrm>
              <a:off x="358" y="2897"/>
              <a:ext cx="3280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2" name="Freeform 56"/>
            <p:cNvSpPr>
              <a:spLocks/>
            </p:cNvSpPr>
            <p:nvPr/>
          </p:nvSpPr>
          <p:spPr bwMode="auto">
            <a:xfrm>
              <a:off x="268" y="1426"/>
              <a:ext cx="3374" cy="1668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74"/>
                <a:gd name="T19" fmla="*/ 0 h 1668"/>
                <a:gd name="T20" fmla="*/ 3374 w 3374"/>
                <a:gd name="T21" fmla="*/ 1668 h 16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74" h="1668">
                  <a:moveTo>
                    <a:pt x="1397" y="0"/>
                  </a:moveTo>
                  <a:cubicBezTo>
                    <a:pt x="1255" y="557"/>
                    <a:pt x="999" y="1064"/>
                    <a:pt x="104" y="1445"/>
                  </a:cubicBezTo>
                  <a:cubicBezTo>
                    <a:pt x="0" y="1641"/>
                    <a:pt x="719" y="1436"/>
                    <a:pt x="1294" y="1418"/>
                  </a:cubicBezTo>
                  <a:cubicBezTo>
                    <a:pt x="1839" y="1418"/>
                    <a:pt x="3326" y="1668"/>
                    <a:pt x="3374" y="1445"/>
                  </a:cubicBezTo>
                  <a:cubicBezTo>
                    <a:pt x="1983" y="1002"/>
                    <a:pt x="1929" y="582"/>
                    <a:pt x="1585" y="75"/>
                  </a:cubicBezTo>
                  <a:cubicBezTo>
                    <a:pt x="1491" y="25"/>
                    <a:pt x="1529" y="67"/>
                    <a:pt x="1397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3" name="Rectangle 57"/>
            <p:cNvSpPr>
              <a:spLocks noChangeArrowheads="1"/>
            </p:cNvSpPr>
            <p:nvPr/>
          </p:nvSpPr>
          <p:spPr bwMode="auto">
            <a:xfrm rot="1284652">
              <a:off x="1621" y="1314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4" name="Text Box 58"/>
            <p:cNvSpPr txBox="1">
              <a:spLocks noChangeArrowheads="1"/>
            </p:cNvSpPr>
            <p:nvPr/>
          </p:nvSpPr>
          <p:spPr bwMode="auto">
            <a:xfrm>
              <a:off x="540" y="2923"/>
              <a:ext cx="29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AP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endParaRPr lang="en-US" sz="1600" u="none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5" name="Line 59"/>
            <p:cNvSpPr>
              <a:spLocks noChangeShapeType="1"/>
            </p:cNvSpPr>
            <p:nvPr/>
          </p:nvSpPr>
          <p:spPr bwMode="auto">
            <a:xfrm>
              <a:off x="56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6" name="Line 60"/>
            <p:cNvSpPr>
              <a:spLocks noChangeShapeType="1"/>
            </p:cNvSpPr>
            <p:nvPr/>
          </p:nvSpPr>
          <p:spPr bwMode="auto">
            <a:xfrm>
              <a:off x="152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7" name="Line 61"/>
            <p:cNvSpPr>
              <a:spLocks noChangeShapeType="1"/>
            </p:cNvSpPr>
            <p:nvPr/>
          </p:nvSpPr>
          <p:spPr bwMode="auto">
            <a:xfrm>
              <a:off x="248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68" name="Group 62"/>
            <p:cNvGrpSpPr>
              <a:grpSpLocks/>
            </p:cNvGrpSpPr>
            <p:nvPr/>
          </p:nvGrpSpPr>
          <p:grpSpPr bwMode="auto">
            <a:xfrm>
              <a:off x="396" y="3107"/>
              <a:ext cx="120" cy="114"/>
              <a:chOff x="1300" y="3186"/>
              <a:chExt cx="120" cy="114"/>
            </a:xfrm>
          </p:grpSpPr>
          <p:sp>
            <p:nvSpPr>
              <p:cNvPr id="13386" name="Rectangle 6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7" name="Freeform 6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8" name="Freeform 6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69" name="Group 66"/>
            <p:cNvGrpSpPr>
              <a:grpSpLocks/>
            </p:cNvGrpSpPr>
            <p:nvPr/>
          </p:nvGrpSpPr>
          <p:grpSpPr bwMode="auto">
            <a:xfrm>
              <a:off x="412" y="2839"/>
              <a:ext cx="120" cy="114"/>
              <a:chOff x="1300" y="3186"/>
              <a:chExt cx="120" cy="114"/>
            </a:xfrm>
          </p:grpSpPr>
          <p:sp>
            <p:nvSpPr>
              <p:cNvPr id="13383" name="Rectangle 6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4" name="Freeform 6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5" name="Freeform 6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70" name="Group 70"/>
            <p:cNvGrpSpPr>
              <a:grpSpLocks/>
            </p:cNvGrpSpPr>
            <p:nvPr/>
          </p:nvGrpSpPr>
          <p:grpSpPr bwMode="auto">
            <a:xfrm>
              <a:off x="3456" y="2851"/>
              <a:ext cx="120" cy="114"/>
              <a:chOff x="1300" y="3186"/>
              <a:chExt cx="120" cy="114"/>
            </a:xfrm>
          </p:grpSpPr>
          <p:sp>
            <p:nvSpPr>
              <p:cNvPr id="13380" name="Rectangle 7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1" name="Freeform 7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2" name="Freeform 7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1" name="Line 74"/>
            <p:cNvSpPr>
              <a:spLocks noChangeShapeType="1"/>
            </p:cNvSpPr>
            <p:nvPr/>
          </p:nvSpPr>
          <p:spPr bwMode="auto">
            <a:xfrm>
              <a:off x="3404" y="2903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72" name="Group 75"/>
            <p:cNvGrpSpPr>
              <a:grpSpLocks/>
            </p:cNvGrpSpPr>
            <p:nvPr/>
          </p:nvGrpSpPr>
          <p:grpSpPr bwMode="auto">
            <a:xfrm>
              <a:off x="3462" y="3103"/>
              <a:ext cx="120" cy="114"/>
              <a:chOff x="1300" y="3186"/>
              <a:chExt cx="120" cy="114"/>
            </a:xfrm>
          </p:grpSpPr>
          <p:sp>
            <p:nvSpPr>
              <p:cNvPr id="13377" name="Rectangle 76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8" name="Freeform 77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9" name="Freeform 78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3" name="Text Box 79"/>
            <p:cNvSpPr txBox="1">
              <a:spLocks noChangeArrowheads="1"/>
            </p:cNvSpPr>
            <p:nvPr/>
          </p:nvSpPr>
          <p:spPr bwMode="auto">
            <a:xfrm>
              <a:off x="523" y="3182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1</a:t>
              </a:r>
            </a:p>
          </p:txBody>
        </p:sp>
        <p:sp>
          <p:nvSpPr>
            <p:cNvPr id="13374" name="Text Box 80"/>
            <p:cNvSpPr txBox="1">
              <a:spLocks noChangeArrowheads="1"/>
            </p:cNvSpPr>
            <p:nvPr/>
          </p:nvSpPr>
          <p:spPr bwMode="auto">
            <a:xfrm>
              <a:off x="1500" y="3180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2</a:t>
              </a:r>
            </a:p>
          </p:txBody>
        </p:sp>
        <p:sp>
          <p:nvSpPr>
            <p:cNvPr id="13375" name="Text Box 81"/>
            <p:cNvSpPr txBox="1">
              <a:spLocks noChangeArrowheads="1"/>
            </p:cNvSpPr>
            <p:nvPr/>
          </p:nvSpPr>
          <p:spPr bwMode="auto">
            <a:xfrm>
              <a:off x="2480" y="3171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3</a:t>
              </a:r>
            </a:p>
          </p:txBody>
        </p:sp>
        <p:sp>
          <p:nvSpPr>
            <p:cNvPr id="13376" name="Text Box 82"/>
            <p:cNvSpPr txBox="1">
              <a:spLocks noChangeArrowheads="1"/>
            </p:cNvSpPr>
            <p:nvPr/>
          </p:nvSpPr>
          <p:spPr bwMode="auto">
            <a:xfrm>
              <a:off x="2619" y="3414"/>
              <a:ext cx="11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11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 frame</a:t>
              </a:r>
            </a:p>
          </p:txBody>
        </p:sp>
      </p:grpSp>
      <p:grpSp>
        <p:nvGrpSpPr>
          <p:cNvPr id="16" name="Group 83"/>
          <p:cNvGrpSpPr>
            <a:grpSpLocks/>
          </p:cNvGrpSpPr>
          <p:nvPr/>
        </p:nvGrpSpPr>
        <p:grpSpPr bwMode="auto">
          <a:xfrm>
            <a:off x="5335588" y="2811463"/>
            <a:ext cx="4402137" cy="2155825"/>
            <a:chOff x="2401" y="1771"/>
            <a:chExt cx="2773" cy="1358"/>
          </a:xfrm>
        </p:grpSpPr>
        <p:sp>
          <p:nvSpPr>
            <p:cNvPr id="13333" name="Freeform 84"/>
            <p:cNvSpPr>
              <a:spLocks/>
            </p:cNvSpPr>
            <p:nvPr/>
          </p:nvSpPr>
          <p:spPr bwMode="auto">
            <a:xfrm>
              <a:off x="2592" y="2002"/>
              <a:ext cx="2419" cy="441"/>
            </a:xfrm>
            <a:custGeom>
              <a:avLst/>
              <a:gdLst>
                <a:gd name="T0" fmla="*/ 54 w 2419"/>
                <a:gd name="T1" fmla="*/ 9 h 441"/>
                <a:gd name="T2" fmla="*/ 0 w 2419"/>
                <a:gd name="T3" fmla="*/ 437 h 441"/>
                <a:gd name="T4" fmla="*/ 2419 w 2419"/>
                <a:gd name="T5" fmla="*/ 369 h 441"/>
                <a:gd name="T6" fmla="*/ 336 w 2419"/>
                <a:gd name="T7" fmla="*/ 5 h 441"/>
                <a:gd name="T8" fmla="*/ 54 w 2419"/>
                <a:gd name="T9" fmla="*/ 9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9"/>
                <a:gd name="T16" fmla="*/ 0 h 441"/>
                <a:gd name="T17" fmla="*/ 2419 w 241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9" h="441">
                  <a:moveTo>
                    <a:pt x="54" y="9"/>
                  </a:moveTo>
                  <a:cubicBezTo>
                    <a:pt x="45" y="275"/>
                    <a:pt x="38" y="312"/>
                    <a:pt x="0" y="437"/>
                  </a:cubicBezTo>
                  <a:cubicBezTo>
                    <a:pt x="499" y="418"/>
                    <a:pt x="2363" y="441"/>
                    <a:pt x="2419" y="369"/>
                  </a:cubicBezTo>
                  <a:cubicBezTo>
                    <a:pt x="921" y="148"/>
                    <a:pt x="719" y="337"/>
                    <a:pt x="336" y="5"/>
                  </a:cubicBezTo>
                  <a:cubicBezTo>
                    <a:pt x="205" y="9"/>
                    <a:pt x="231" y="0"/>
                    <a:pt x="54" y="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4" name="Line 85"/>
            <p:cNvSpPr>
              <a:spLocks noChangeShapeType="1"/>
            </p:cNvSpPr>
            <p:nvPr/>
          </p:nvSpPr>
          <p:spPr bwMode="auto">
            <a:xfrm>
              <a:off x="2401" y="1771"/>
              <a:ext cx="60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5" name="Rectangle 86"/>
            <p:cNvSpPr>
              <a:spLocks noChangeArrowheads="1"/>
            </p:cNvSpPr>
            <p:nvPr/>
          </p:nvSpPr>
          <p:spPr bwMode="auto">
            <a:xfrm>
              <a:off x="2620" y="2398"/>
              <a:ext cx="2385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6" name="Rectangle 87"/>
            <p:cNvSpPr>
              <a:spLocks noChangeArrowheads="1"/>
            </p:cNvSpPr>
            <p:nvPr/>
          </p:nvSpPr>
          <p:spPr bwMode="auto">
            <a:xfrm>
              <a:off x="2563" y="1848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7" name="Text Box 88"/>
            <p:cNvSpPr txBox="1">
              <a:spLocks noChangeArrowheads="1"/>
            </p:cNvSpPr>
            <p:nvPr/>
          </p:nvSpPr>
          <p:spPr bwMode="auto">
            <a:xfrm>
              <a:off x="2802" y="2424"/>
              <a:ext cx="19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</a:p>
          </p:txBody>
        </p:sp>
        <p:sp>
          <p:nvSpPr>
            <p:cNvPr id="13338" name="Line 89"/>
            <p:cNvSpPr>
              <a:spLocks noChangeShapeType="1"/>
            </p:cNvSpPr>
            <p:nvPr/>
          </p:nvSpPr>
          <p:spPr bwMode="auto">
            <a:xfrm>
              <a:off x="282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9" name="Line 90"/>
            <p:cNvSpPr>
              <a:spLocks noChangeShapeType="1"/>
            </p:cNvSpPr>
            <p:nvPr/>
          </p:nvSpPr>
          <p:spPr bwMode="auto">
            <a:xfrm>
              <a:off x="378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40" name="Line 91"/>
            <p:cNvSpPr>
              <a:spLocks noChangeShapeType="1"/>
            </p:cNvSpPr>
            <p:nvPr/>
          </p:nvSpPr>
          <p:spPr bwMode="auto">
            <a:xfrm>
              <a:off x="474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41" name="Group 92"/>
            <p:cNvGrpSpPr>
              <a:grpSpLocks/>
            </p:cNvGrpSpPr>
            <p:nvPr/>
          </p:nvGrpSpPr>
          <p:grpSpPr bwMode="auto">
            <a:xfrm>
              <a:off x="2658" y="2608"/>
              <a:ext cx="120" cy="114"/>
              <a:chOff x="1300" y="3186"/>
              <a:chExt cx="120" cy="114"/>
            </a:xfrm>
          </p:grpSpPr>
          <p:sp>
            <p:nvSpPr>
              <p:cNvPr id="13357" name="Rectangle 9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8" name="Freeform 9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9" name="Freeform 9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2" name="Group 96"/>
            <p:cNvGrpSpPr>
              <a:grpSpLocks/>
            </p:cNvGrpSpPr>
            <p:nvPr/>
          </p:nvGrpSpPr>
          <p:grpSpPr bwMode="auto">
            <a:xfrm>
              <a:off x="2674" y="2340"/>
              <a:ext cx="120" cy="114"/>
              <a:chOff x="1300" y="3186"/>
              <a:chExt cx="120" cy="114"/>
            </a:xfrm>
          </p:grpSpPr>
          <p:sp>
            <p:nvSpPr>
              <p:cNvPr id="13354" name="Rectangle 9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5" name="Freeform 9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6" name="Freeform 9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3" name="Group 100"/>
            <p:cNvGrpSpPr>
              <a:grpSpLocks/>
            </p:cNvGrpSpPr>
            <p:nvPr/>
          </p:nvGrpSpPr>
          <p:grpSpPr bwMode="auto">
            <a:xfrm>
              <a:off x="4814" y="2352"/>
              <a:ext cx="120" cy="114"/>
              <a:chOff x="1300" y="3186"/>
              <a:chExt cx="120" cy="114"/>
            </a:xfrm>
          </p:grpSpPr>
          <p:sp>
            <p:nvSpPr>
              <p:cNvPr id="13351" name="Rectangle 10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2" name="Freeform 10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3" name="Freeform 10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4" name="Group 104"/>
            <p:cNvGrpSpPr>
              <a:grpSpLocks/>
            </p:cNvGrpSpPr>
            <p:nvPr/>
          </p:nvGrpSpPr>
          <p:grpSpPr bwMode="auto">
            <a:xfrm>
              <a:off x="4820" y="2604"/>
              <a:ext cx="120" cy="114"/>
              <a:chOff x="1300" y="3186"/>
              <a:chExt cx="120" cy="114"/>
            </a:xfrm>
          </p:grpSpPr>
          <p:sp>
            <p:nvSpPr>
              <p:cNvPr id="13348" name="Rectangle 105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49" name="Freeform 106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0" name="Freeform 107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45" name="Text Box 108"/>
            <p:cNvSpPr txBox="1">
              <a:spLocks noChangeArrowheads="1"/>
            </p:cNvSpPr>
            <p:nvPr/>
          </p:nvSpPr>
          <p:spPr bwMode="auto">
            <a:xfrm>
              <a:off x="2785" y="2683"/>
              <a:ext cx="92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dest. address </a:t>
              </a:r>
            </a:p>
          </p:txBody>
        </p:sp>
        <p:sp>
          <p:nvSpPr>
            <p:cNvPr id="13346" name="Text Box 109"/>
            <p:cNvSpPr txBox="1">
              <a:spLocks noChangeArrowheads="1"/>
            </p:cNvSpPr>
            <p:nvPr/>
          </p:nvSpPr>
          <p:spPr bwMode="auto">
            <a:xfrm>
              <a:off x="3762" y="2681"/>
              <a:ext cx="101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source address </a:t>
              </a:r>
            </a:p>
          </p:txBody>
        </p:sp>
        <p:sp>
          <p:nvSpPr>
            <p:cNvPr id="13347" name="Text Box 110"/>
            <p:cNvSpPr txBox="1">
              <a:spLocks noChangeArrowheads="1"/>
            </p:cNvSpPr>
            <p:nvPr/>
          </p:nvSpPr>
          <p:spPr bwMode="auto">
            <a:xfrm>
              <a:off x="4146" y="2896"/>
              <a:ext cx="10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  <a:r>
                <a:rPr lang="en-US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</p:txBody>
        </p:sp>
      </p:grpSp>
      <p:sp>
        <p:nvSpPr>
          <p:cNvPr id="13332" name="Rectangle 111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 u="none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bridging</a:t>
            </a:r>
          </a:p>
        </p:txBody>
      </p:sp>
    </p:spTree>
    <p:extLst>
      <p:ext uri="{BB962C8B-B14F-4D97-AF65-F5344CB8AC3E}">
        <p14:creationId xmlns:p14="http://schemas.microsoft.com/office/powerpoint/2010/main" val="35996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59395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A3DA98A-8DBE-4D6A-BA73-6FE1AD843DBB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9396" name="Group 2"/>
          <p:cNvGrpSpPr>
            <a:grpSpLocks/>
          </p:cNvGrpSpPr>
          <p:nvPr/>
        </p:nvGrpSpPr>
        <p:grpSpPr bwMode="auto">
          <a:xfrm>
            <a:off x="2043113" y="2179639"/>
            <a:ext cx="8077200" cy="989012"/>
            <a:chOff x="240" y="887"/>
            <a:chExt cx="5088" cy="623"/>
          </a:xfrm>
        </p:grpSpPr>
        <p:sp>
          <p:nvSpPr>
            <p:cNvPr id="59428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  <p:sp>
          <p:nvSpPr>
            <p:cNvPr id="59429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duration</a:t>
              </a:r>
            </a:p>
          </p:txBody>
        </p:sp>
        <p:sp>
          <p:nvSpPr>
            <p:cNvPr id="59430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31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2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33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  <p:sp>
          <p:nvSpPr>
            <p:cNvPr id="59434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9435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payload</a:t>
              </a:r>
            </a:p>
          </p:txBody>
        </p:sp>
        <p:sp>
          <p:nvSpPr>
            <p:cNvPr id="59436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CRC</a:t>
              </a:r>
            </a:p>
          </p:txBody>
        </p:sp>
        <p:sp>
          <p:nvSpPr>
            <p:cNvPr id="59437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8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9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0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1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2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43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4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7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0 - 2312</a:t>
              </a:r>
            </a:p>
          </p:txBody>
        </p:sp>
        <p:sp>
          <p:nvSpPr>
            <p:cNvPr id="59445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46" name="Text Box 21"/>
            <p:cNvSpPr txBox="1">
              <a:spLocks noChangeArrowheads="1"/>
            </p:cNvSpPr>
            <p:nvPr/>
          </p:nvSpPr>
          <p:spPr bwMode="auto">
            <a:xfrm>
              <a:off x="2886" y="1142"/>
              <a:ext cx="56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</p:grpSp>
      <p:grpSp>
        <p:nvGrpSpPr>
          <p:cNvPr id="59397" name="Group 22"/>
          <p:cNvGrpSpPr>
            <a:grpSpLocks/>
          </p:cNvGrpSpPr>
          <p:nvPr/>
        </p:nvGrpSpPr>
        <p:grpSpPr bwMode="auto">
          <a:xfrm>
            <a:off x="1966913" y="3856039"/>
            <a:ext cx="8534400" cy="954087"/>
            <a:chOff x="240" y="1991"/>
            <a:chExt cx="5376" cy="601"/>
          </a:xfrm>
        </p:grpSpPr>
        <p:sp>
          <p:nvSpPr>
            <p:cNvPr id="59406" name="Rectangle 23"/>
            <p:cNvSpPr>
              <a:spLocks noChangeArrowheads="1"/>
            </p:cNvSpPr>
            <p:nvPr/>
          </p:nvSpPr>
          <p:spPr bwMode="auto">
            <a:xfrm>
              <a:off x="864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Type</a:t>
              </a:r>
            </a:p>
          </p:txBody>
        </p:sp>
        <p:sp>
          <p:nvSpPr>
            <p:cNvPr id="59407" name="Rectangle 24"/>
            <p:cNvSpPr>
              <a:spLocks noChangeArrowheads="1"/>
            </p:cNvSpPr>
            <p:nvPr/>
          </p:nvSpPr>
          <p:spPr bwMode="auto">
            <a:xfrm>
              <a:off x="259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From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08" name="Rectangle 25"/>
            <p:cNvSpPr>
              <a:spLocks noChangeArrowheads="1"/>
            </p:cNvSpPr>
            <p:nvPr/>
          </p:nvSpPr>
          <p:spPr bwMode="auto">
            <a:xfrm>
              <a:off x="1488" y="2208"/>
              <a:ext cx="67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Subtype</a:t>
              </a:r>
            </a:p>
          </p:txBody>
        </p:sp>
        <p:sp>
          <p:nvSpPr>
            <p:cNvPr id="59409" name="Rectangle 26"/>
            <p:cNvSpPr>
              <a:spLocks noChangeArrowheads="1"/>
            </p:cNvSpPr>
            <p:nvPr/>
          </p:nvSpPr>
          <p:spPr bwMode="auto">
            <a:xfrm>
              <a:off x="216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To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10" name="Rectangle 27"/>
            <p:cNvSpPr>
              <a:spLocks noChangeArrowheads="1"/>
            </p:cNvSpPr>
            <p:nvPr/>
          </p:nvSpPr>
          <p:spPr bwMode="auto">
            <a:xfrm>
              <a:off x="302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 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frag</a:t>
              </a:r>
            </a:p>
          </p:txBody>
        </p:sp>
        <p:sp>
          <p:nvSpPr>
            <p:cNvPr id="59411" name="Rectangle 28"/>
            <p:cNvSpPr>
              <a:spLocks noChangeArrowheads="1"/>
            </p:cNvSpPr>
            <p:nvPr/>
          </p:nvSpPr>
          <p:spPr bwMode="auto">
            <a:xfrm>
              <a:off x="475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WEP</a:t>
              </a:r>
            </a:p>
          </p:txBody>
        </p:sp>
        <p:sp>
          <p:nvSpPr>
            <p:cNvPr id="59412" name="Rectangle 29"/>
            <p:cNvSpPr>
              <a:spLocks noChangeArrowheads="1"/>
            </p:cNvSpPr>
            <p:nvPr/>
          </p:nvSpPr>
          <p:spPr bwMode="auto">
            <a:xfrm>
              <a:off x="432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data</a:t>
              </a:r>
            </a:p>
          </p:txBody>
        </p:sp>
        <p:sp>
          <p:nvSpPr>
            <p:cNvPr id="59413" name="Rectangle 30"/>
            <p:cNvSpPr>
              <a:spLocks noChangeArrowheads="1"/>
            </p:cNvSpPr>
            <p:nvPr/>
          </p:nvSpPr>
          <p:spPr bwMode="auto">
            <a:xfrm>
              <a:off x="3888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Power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mgt</a:t>
              </a:r>
            </a:p>
          </p:txBody>
        </p:sp>
        <p:sp>
          <p:nvSpPr>
            <p:cNvPr id="59414" name="Rectangle 31"/>
            <p:cNvSpPr>
              <a:spLocks noChangeArrowheads="1"/>
            </p:cNvSpPr>
            <p:nvPr/>
          </p:nvSpPr>
          <p:spPr bwMode="auto">
            <a:xfrm>
              <a:off x="3456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Retry</a:t>
              </a:r>
            </a:p>
          </p:txBody>
        </p:sp>
        <p:sp>
          <p:nvSpPr>
            <p:cNvPr id="59415" name="Rectangle 32"/>
            <p:cNvSpPr>
              <a:spLocks noChangeArrowheads="1"/>
            </p:cNvSpPr>
            <p:nvPr/>
          </p:nvSpPr>
          <p:spPr bwMode="auto">
            <a:xfrm>
              <a:off x="518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Rsvd</a:t>
              </a:r>
            </a:p>
          </p:txBody>
        </p:sp>
        <p:sp>
          <p:nvSpPr>
            <p:cNvPr id="59416" name="Rectangle 33"/>
            <p:cNvSpPr>
              <a:spLocks noChangeArrowheads="1"/>
            </p:cNvSpPr>
            <p:nvPr/>
          </p:nvSpPr>
          <p:spPr bwMode="auto">
            <a:xfrm>
              <a:off x="240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Protocol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version</a:t>
              </a:r>
            </a:p>
          </p:txBody>
        </p:sp>
        <p:sp>
          <p:nvSpPr>
            <p:cNvPr id="59417" name="Text Box 34"/>
            <p:cNvSpPr txBox="1">
              <a:spLocks noChangeArrowheads="1"/>
            </p:cNvSpPr>
            <p:nvPr/>
          </p:nvSpPr>
          <p:spPr bwMode="auto">
            <a:xfrm>
              <a:off x="518" y="1991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8" name="Text Box 35"/>
            <p:cNvSpPr txBox="1">
              <a:spLocks noChangeArrowheads="1"/>
            </p:cNvSpPr>
            <p:nvPr/>
          </p:nvSpPr>
          <p:spPr bwMode="auto">
            <a:xfrm>
              <a:off x="11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9" name="Text Box 36"/>
            <p:cNvSpPr txBox="1">
              <a:spLocks noChangeArrowheads="1"/>
            </p:cNvSpPr>
            <p:nvPr/>
          </p:nvSpPr>
          <p:spPr bwMode="auto">
            <a:xfrm>
              <a:off x="172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20" name="Text Box 37"/>
            <p:cNvSpPr txBox="1">
              <a:spLocks noChangeArrowheads="1"/>
            </p:cNvSpPr>
            <p:nvPr/>
          </p:nvSpPr>
          <p:spPr bwMode="auto">
            <a:xfrm>
              <a:off x="23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1" name="Text Box 38"/>
            <p:cNvSpPr txBox="1">
              <a:spLocks noChangeArrowheads="1"/>
            </p:cNvSpPr>
            <p:nvPr/>
          </p:nvSpPr>
          <p:spPr bwMode="auto">
            <a:xfrm>
              <a:off x="268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2" name="Text Box 39"/>
            <p:cNvSpPr txBox="1">
              <a:spLocks noChangeArrowheads="1"/>
            </p:cNvSpPr>
            <p:nvPr/>
          </p:nvSpPr>
          <p:spPr bwMode="auto">
            <a:xfrm>
              <a:off x="312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3" name="Text Box 40"/>
            <p:cNvSpPr txBox="1">
              <a:spLocks noChangeArrowheads="1"/>
            </p:cNvSpPr>
            <p:nvPr/>
          </p:nvSpPr>
          <p:spPr bwMode="auto">
            <a:xfrm>
              <a:off x="446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4" name="Text Box 41"/>
            <p:cNvSpPr txBox="1">
              <a:spLocks noChangeArrowheads="1"/>
            </p:cNvSpPr>
            <p:nvPr/>
          </p:nvSpPr>
          <p:spPr bwMode="auto">
            <a:xfrm>
              <a:off x="4896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5" name="Text Box 42"/>
            <p:cNvSpPr txBox="1">
              <a:spLocks noChangeArrowheads="1"/>
            </p:cNvSpPr>
            <p:nvPr/>
          </p:nvSpPr>
          <p:spPr bwMode="auto">
            <a:xfrm>
              <a:off x="528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6" name="Text Box 43"/>
            <p:cNvSpPr txBox="1">
              <a:spLocks noChangeArrowheads="1"/>
            </p:cNvSpPr>
            <p:nvPr/>
          </p:nvSpPr>
          <p:spPr bwMode="auto">
            <a:xfrm>
              <a:off x="360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7" name="Text Box 44"/>
            <p:cNvSpPr txBox="1">
              <a:spLocks noChangeArrowheads="1"/>
            </p:cNvSpPr>
            <p:nvPr/>
          </p:nvSpPr>
          <p:spPr bwMode="auto">
            <a:xfrm>
              <a:off x="398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sp>
        <p:nvSpPr>
          <p:cNvPr id="59398" name="Freeform 45"/>
          <p:cNvSpPr>
            <a:spLocks/>
          </p:cNvSpPr>
          <p:nvPr/>
        </p:nvSpPr>
        <p:spPr bwMode="auto">
          <a:xfrm>
            <a:off x="1954214" y="3144838"/>
            <a:ext cx="8713787" cy="1066800"/>
          </a:xfrm>
          <a:custGeom>
            <a:avLst/>
            <a:gdLst>
              <a:gd name="T0" fmla="*/ 2147483647 w 5489"/>
              <a:gd name="T1" fmla="*/ 0 h 672"/>
              <a:gd name="T2" fmla="*/ 0 w 5489"/>
              <a:gd name="T3" fmla="*/ 2147483647 h 672"/>
              <a:gd name="T4" fmla="*/ 2147483647 w 5489"/>
              <a:gd name="T5" fmla="*/ 2147483647 h 672"/>
              <a:gd name="T6" fmla="*/ 2147483647 w 5489"/>
              <a:gd name="T7" fmla="*/ 0 h 672"/>
              <a:gd name="T8" fmla="*/ 2147483647 w 5489"/>
              <a:gd name="T9" fmla="*/ 0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89"/>
              <a:gd name="T16" fmla="*/ 0 h 672"/>
              <a:gd name="T17" fmla="*/ 5489 w 5489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89" h="672">
                <a:moveTo>
                  <a:pt x="64" y="0"/>
                </a:moveTo>
                <a:lnTo>
                  <a:pt x="0" y="664"/>
                </a:lnTo>
                <a:lnTo>
                  <a:pt x="5392" y="672"/>
                </a:lnTo>
                <a:cubicBezTo>
                  <a:pt x="5489" y="561"/>
                  <a:pt x="976" y="408"/>
                  <a:pt x="584" y="0"/>
                </a:cubicBezTo>
                <a:cubicBezTo>
                  <a:pt x="152" y="0"/>
                  <a:pt x="172" y="0"/>
                  <a:pt x="64" y="0"/>
                </a:cubicBez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>
                  <a:alpha val="17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399" name="Rectangle 46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more</a:t>
            </a:r>
          </a:p>
        </p:txBody>
      </p:sp>
      <p:sp>
        <p:nvSpPr>
          <p:cNvPr id="59400" name="Text Box 47"/>
          <p:cNvSpPr txBox="1">
            <a:spLocks noChangeArrowheads="1"/>
          </p:cNvSpPr>
          <p:nvPr/>
        </p:nvSpPr>
        <p:spPr bwMode="auto">
          <a:xfrm>
            <a:off x="3656014" y="1335088"/>
            <a:ext cx="35583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duration of reserved 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transmission time (RTS/CTS)</a:t>
            </a:r>
          </a:p>
        </p:txBody>
      </p:sp>
      <p:sp>
        <p:nvSpPr>
          <p:cNvPr id="59401" name="Line 48"/>
          <p:cNvSpPr>
            <a:spLocks noChangeShapeType="1"/>
          </p:cNvSpPr>
          <p:nvPr/>
        </p:nvSpPr>
        <p:spPr bwMode="auto">
          <a:xfrm flipH="1">
            <a:off x="3429001" y="1554163"/>
            <a:ext cx="258763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2" name="Text Box 49"/>
          <p:cNvSpPr txBox="1">
            <a:spLocks noChangeArrowheads="1"/>
          </p:cNvSpPr>
          <p:nvPr/>
        </p:nvSpPr>
        <p:spPr bwMode="auto">
          <a:xfrm>
            <a:off x="7450138" y="1196975"/>
            <a:ext cx="22220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seq #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(for reliable ARQ)</a:t>
            </a:r>
          </a:p>
        </p:txBody>
      </p:sp>
      <p:sp>
        <p:nvSpPr>
          <p:cNvPr id="59403" name="Line 50"/>
          <p:cNvSpPr>
            <a:spLocks noChangeShapeType="1"/>
          </p:cNvSpPr>
          <p:nvPr/>
        </p:nvSpPr>
        <p:spPr bwMode="auto">
          <a:xfrm flipH="1">
            <a:off x="6934201" y="1493838"/>
            <a:ext cx="487363" cy="912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4" name="Line 51"/>
          <p:cNvSpPr>
            <a:spLocks noChangeShapeType="1"/>
          </p:cNvSpPr>
          <p:nvPr/>
        </p:nvSpPr>
        <p:spPr bwMode="auto">
          <a:xfrm flipH="1" flipV="1">
            <a:off x="3536951" y="4908551"/>
            <a:ext cx="258763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5" name="Text Box 52"/>
          <p:cNvSpPr txBox="1">
            <a:spLocks noChangeArrowheads="1"/>
          </p:cNvSpPr>
          <p:nvPr/>
        </p:nvSpPr>
        <p:spPr bwMode="auto">
          <a:xfrm>
            <a:off x="3716339" y="5480050"/>
            <a:ext cx="2786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type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(RTS, CTS, ACK, data)</a:t>
            </a:r>
          </a:p>
        </p:txBody>
      </p:sp>
    </p:spTree>
    <p:extLst>
      <p:ext uri="{BB962C8B-B14F-4D97-AF65-F5344CB8AC3E}">
        <p14:creationId xmlns:p14="http://schemas.microsoft.com/office/powerpoint/2010/main" val="2832869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Channel </a:t>
            </a:r>
            <a:r>
              <a:rPr lang="it-IT" dirty="0" err="1"/>
              <a:t>allocation</a:t>
            </a:r>
            <a:endParaRPr lang="it-IT" dirty="0"/>
          </a:p>
        </p:txBody>
      </p:sp>
      <p:pic>
        <p:nvPicPr>
          <p:cNvPr id="61445" name="Picture 5" descr="C:\Users\gio\Desktop\800px-2.4_GHz_Wi-Fi_channels_(802.11b,g_WLAN)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8651" y="2795588"/>
            <a:ext cx="8626475" cy="1651000"/>
          </a:xfrm>
          <a:noFill/>
        </p:spPr>
      </p:pic>
      <p:sp>
        <p:nvSpPr>
          <p:cNvPr id="61443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1444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B97818EB-0B2A-429B-B937-1EFEB98C3AFA}" type="slidenum">
              <a:rPr lang="en-US" u="none" smtClean="0">
                <a:latin typeface="Arial" charset="0"/>
              </a:rPr>
              <a:pPr/>
              <a:t>48</a:t>
            </a:fld>
            <a:endParaRPr lang="en-US" u="none">
              <a:latin typeface="Arial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1985640" y="5220067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802.11n </a:t>
            </a:r>
            <a:r>
              <a:rPr lang="it-IT" dirty="0" err="1"/>
              <a:t>APs</a:t>
            </a:r>
            <a:r>
              <a:rPr lang="it-IT" dirty="0"/>
              <a:t> take </a:t>
            </a:r>
            <a:r>
              <a:rPr lang="it-IT" dirty="0" err="1"/>
              <a:t>two</a:t>
            </a:r>
            <a:r>
              <a:rPr lang="it-IT" dirty="0"/>
              <a:t> 22Mhz Channel </a:t>
            </a:r>
            <a:r>
              <a:rPr lang="it-IT" dirty="0" err="1"/>
              <a:t>together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4495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0658" name="Picture 2" descr="Risultati immagini per wifi 5ghz channel map eu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5" y="1425059"/>
            <a:ext cx="8434992" cy="37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8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r>
              <a:rPr lang="en-US"/>
              <a:t>Link Layer: Introduction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46263" y="1219201"/>
            <a:ext cx="4267200" cy="3802063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Some terminology:</a:t>
            </a:r>
            <a:endParaRPr lang="en-US" sz="2400" dirty="0"/>
          </a:p>
          <a:p>
            <a:r>
              <a:rPr lang="en-US" sz="2000" dirty="0"/>
              <a:t>hosts and routers are </a:t>
            </a:r>
            <a:r>
              <a:rPr lang="en-US" sz="2000" b="1" dirty="0">
                <a:solidFill>
                  <a:srgbClr val="FF0000"/>
                </a:solidFill>
              </a:rPr>
              <a:t>nodes</a:t>
            </a:r>
          </a:p>
          <a:p>
            <a:r>
              <a:rPr lang="en-US" sz="2000" dirty="0"/>
              <a:t>communication channels that connect adjacent nodes along communication path are </a:t>
            </a:r>
            <a:r>
              <a:rPr lang="en-US" sz="2000" b="1" dirty="0">
                <a:solidFill>
                  <a:srgbClr val="FF0000"/>
                </a:solidFill>
              </a:rPr>
              <a:t>links</a:t>
            </a:r>
          </a:p>
          <a:p>
            <a:pPr lvl="1"/>
            <a:r>
              <a:rPr lang="en-US" sz="1800" dirty="0"/>
              <a:t>wired links</a:t>
            </a:r>
          </a:p>
          <a:p>
            <a:pPr lvl="1"/>
            <a:r>
              <a:rPr lang="en-US" sz="1800" dirty="0"/>
              <a:t>wireless links</a:t>
            </a:r>
          </a:p>
          <a:p>
            <a:pPr lvl="1"/>
            <a:r>
              <a:rPr lang="en-US" sz="1800" dirty="0"/>
              <a:t>LANs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2000" dirty="0"/>
              <a:t>The layer-2 PDU is a </a:t>
            </a:r>
            <a:r>
              <a:rPr lang="en-US" sz="2000" b="1" dirty="0">
                <a:solidFill>
                  <a:srgbClr val="FF0000"/>
                </a:solidFill>
              </a:rPr>
              <a:t>frame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encapsulates datagrams</a:t>
            </a:r>
          </a:p>
          <a:p>
            <a:pPr>
              <a:buFont typeface="ZapfDingbats" pitchFamily="82" charset="2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661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62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E401CD61-5B56-4BDA-8EAF-8D8F313E49C7}" type="slidenum">
              <a:rPr lang="en-US"/>
              <a:pPr/>
              <a:t>5</a:t>
            </a:fld>
            <a:endParaRPr lang="en-US"/>
          </a:p>
        </p:txBody>
      </p:sp>
      <p:sp>
        <p:nvSpPr>
          <p:cNvPr id="302547" name="Text Box 467"/>
          <p:cNvSpPr txBox="1">
            <a:spLocks noChangeArrowheads="1"/>
          </p:cNvSpPr>
          <p:nvPr/>
        </p:nvSpPr>
        <p:spPr bwMode="auto">
          <a:xfrm>
            <a:off x="543499" y="5188932"/>
            <a:ext cx="5184689" cy="12003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none" dirty="0">
                <a:solidFill>
                  <a:srgbClr val="FF0000"/>
                </a:solidFill>
                <a:latin typeface="+mj-lt"/>
              </a:rPr>
              <a:t>The data-link layer</a:t>
            </a:r>
            <a:r>
              <a:rPr lang="en-US" sz="2400" u="none" dirty="0">
                <a:latin typeface="+mj-lt"/>
              </a:rPr>
              <a:t> has responsibility of </a:t>
            </a:r>
          </a:p>
          <a:p>
            <a:r>
              <a:rPr lang="en-US" sz="2400" u="none" dirty="0">
                <a:latin typeface="+mj-lt"/>
              </a:rPr>
              <a:t>transferring datagram from one node </a:t>
            </a:r>
          </a:p>
          <a:p>
            <a:r>
              <a:rPr lang="en-US" sz="2400" u="none" dirty="0">
                <a:latin typeface="+mj-lt"/>
              </a:rPr>
              <a:t>to adjacent node over a link</a:t>
            </a:r>
            <a:endParaRPr lang="en-US" i="0" u="none" dirty="0">
              <a:latin typeface="+mj-lt"/>
            </a:endParaRPr>
          </a:p>
        </p:txBody>
      </p:sp>
      <p:sp>
        <p:nvSpPr>
          <p:cNvPr id="312329" name="Freeform 9"/>
          <p:cNvSpPr>
            <a:spLocks/>
          </p:cNvSpPr>
          <p:nvPr/>
        </p:nvSpPr>
        <p:spPr bwMode="auto">
          <a:xfrm>
            <a:off x="8234363" y="3457575"/>
            <a:ext cx="1314450" cy="674688"/>
          </a:xfrm>
          <a:custGeom>
            <a:avLst/>
            <a:gdLst>
              <a:gd name="T0" fmla="*/ 382 w 828"/>
              <a:gd name="T1" fmla="*/ 30 h 425"/>
              <a:gd name="T2" fmla="*/ 370 w 828"/>
              <a:gd name="T3" fmla="*/ 30 h 425"/>
              <a:gd name="T4" fmla="*/ 126 w 828"/>
              <a:gd name="T5" fmla="*/ 32 h 425"/>
              <a:gd name="T6" fmla="*/ 6 w 828"/>
              <a:gd name="T7" fmla="*/ 126 h 425"/>
              <a:gd name="T8" fmla="*/ 92 w 828"/>
              <a:gd name="T9" fmla="*/ 274 h 425"/>
              <a:gd name="T10" fmla="*/ 292 w 828"/>
              <a:gd name="T11" fmla="*/ 384 h 425"/>
              <a:gd name="T12" fmla="*/ 540 w 828"/>
              <a:gd name="T13" fmla="*/ 416 h 425"/>
              <a:gd name="T14" fmla="*/ 698 w 828"/>
              <a:gd name="T15" fmla="*/ 330 h 425"/>
              <a:gd name="T16" fmla="*/ 776 w 828"/>
              <a:gd name="T17" fmla="*/ 170 h 425"/>
              <a:gd name="T18" fmla="*/ 792 w 828"/>
              <a:gd name="T19" fmla="*/ 22 h 425"/>
              <a:gd name="T20" fmla="*/ 560 w 828"/>
              <a:gd name="T21" fmla="*/ 38 h 425"/>
              <a:gd name="T22" fmla="*/ 382 w 828"/>
              <a:gd name="T23" fmla="*/ 3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0" name="Freeform 10"/>
          <p:cNvSpPr>
            <a:spLocks/>
          </p:cNvSpPr>
          <p:nvPr/>
        </p:nvSpPr>
        <p:spPr bwMode="auto">
          <a:xfrm>
            <a:off x="8253414" y="1931989"/>
            <a:ext cx="1730375" cy="1044575"/>
          </a:xfrm>
          <a:custGeom>
            <a:avLst/>
            <a:gdLst>
              <a:gd name="T0" fmla="*/ 424 w 765"/>
              <a:gd name="T1" fmla="*/ 10 h 459"/>
              <a:gd name="T2" fmla="*/ 288 w 765"/>
              <a:gd name="T3" fmla="*/ 70 h 459"/>
              <a:gd name="T4" fmla="*/ 96 w 765"/>
              <a:gd name="T5" fmla="*/ 100 h 459"/>
              <a:gd name="T6" fmla="*/ 14 w 765"/>
              <a:gd name="T7" fmla="*/ 336 h 459"/>
              <a:gd name="T8" fmla="*/ 180 w 765"/>
              <a:gd name="T9" fmla="*/ 444 h 459"/>
              <a:gd name="T10" fmla="*/ 346 w 765"/>
              <a:gd name="T11" fmla="*/ 426 h 459"/>
              <a:gd name="T12" fmla="*/ 584 w 765"/>
              <a:gd name="T13" fmla="*/ 444 h 459"/>
              <a:gd name="T14" fmla="*/ 698 w 765"/>
              <a:gd name="T15" fmla="*/ 434 h 459"/>
              <a:gd name="T16" fmla="*/ 752 w 765"/>
              <a:gd name="T17" fmla="*/ 372 h 459"/>
              <a:gd name="T18" fmla="*/ 750 w 765"/>
              <a:gd name="T19" fmla="*/ 158 h 459"/>
              <a:gd name="T20" fmla="*/ 662 w 765"/>
              <a:gd name="T21" fmla="*/ 34 h 459"/>
              <a:gd name="T22" fmla="*/ 424 w 765"/>
              <a:gd name="T23" fmla="*/ 1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1" name="Freeform 11"/>
          <p:cNvSpPr>
            <a:spLocks/>
          </p:cNvSpPr>
          <p:nvPr/>
        </p:nvSpPr>
        <p:spPr bwMode="auto">
          <a:xfrm>
            <a:off x="6513513" y="1639888"/>
            <a:ext cx="1644650" cy="1071562"/>
          </a:xfrm>
          <a:custGeom>
            <a:avLst/>
            <a:gdLst>
              <a:gd name="T0" fmla="*/ 648 w 1036"/>
              <a:gd name="T1" fmla="*/ 11 h 675"/>
              <a:gd name="T2" fmla="*/ 390 w 1036"/>
              <a:gd name="T3" fmla="*/ 53 h 675"/>
              <a:gd name="T4" fmla="*/ 206 w 1036"/>
              <a:gd name="T5" fmla="*/ 129 h 675"/>
              <a:gd name="T6" fmla="*/ 152 w 1036"/>
              <a:gd name="T7" fmla="*/ 229 h 675"/>
              <a:gd name="T8" fmla="*/ 22 w 1036"/>
              <a:gd name="T9" fmla="*/ 297 h 675"/>
              <a:gd name="T10" fmla="*/ 18 w 1036"/>
              <a:gd name="T11" fmla="*/ 459 h 675"/>
              <a:gd name="T12" fmla="*/ 132 w 1036"/>
              <a:gd name="T13" fmla="*/ 489 h 675"/>
              <a:gd name="T14" fmla="*/ 458 w 1036"/>
              <a:gd name="T15" fmla="*/ 489 h 675"/>
              <a:gd name="T16" fmla="*/ 598 w 1036"/>
              <a:gd name="T17" fmla="*/ 555 h 675"/>
              <a:gd name="T18" fmla="*/ 752 w 1036"/>
              <a:gd name="T19" fmla="*/ 657 h 675"/>
              <a:gd name="T20" fmla="*/ 870 w 1036"/>
              <a:gd name="T21" fmla="*/ 661 h 675"/>
              <a:gd name="T22" fmla="*/ 952 w 1036"/>
              <a:gd name="T23" fmla="*/ 603 h 675"/>
              <a:gd name="T24" fmla="*/ 992 w 1036"/>
              <a:gd name="T25" fmla="*/ 445 h 675"/>
              <a:gd name="T26" fmla="*/ 1018 w 1036"/>
              <a:gd name="T27" fmla="*/ 291 h 675"/>
              <a:gd name="T28" fmla="*/ 1022 w 1036"/>
              <a:gd name="T29" fmla="*/ 107 h 675"/>
              <a:gd name="T30" fmla="*/ 934 w 1036"/>
              <a:gd name="T31" fmla="*/ 17 h 675"/>
              <a:gd name="T32" fmla="*/ 776 w 1036"/>
              <a:gd name="T33" fmla="*/ 3 h 675"/>
              <a:gd name="T34" fmla="*/ 648 w 1036"/>
              <a:gd name="T35" fmla="*/ 11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332" name="Group 12"/>
          <p:cNvGrpSpPr>
            <a:grpSpLocks/>
          </p:cNvGrpSpPr>
          <p:nvPr/>
        </p:nvGrpSpPr>
        <p:grpSpPr bwMode="auto">
          <a:xfrm>
            <a:off x="6600826" y="2974975"/>
            <a:ext cx="1458913" cy="933450"/>
            <a:chOff x="2889" y="1631"/>
            <a:chExt cx="980" cy="743"/>
          </a:xfrm>
        </p:grpSpPr>
        <p:sp>
          <p:nvSpPr>
            <p:cNvPr id="312333" name="Rectangle 13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34" name="AutoShape 14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solidFill>
                  <a:srgbClr val="00CCFF"/>
                </a:solidFill>
                <a:latin typeface="Times New Roman" pitchFamily="18" charset="0"/>
              </a:endParaRPr>
            </a:p>
          </p:txBody>
        </p:sp>
      </p:grpSp>
      <p:sp>
        <p:nvSpPr>
          <p:cNvPr id="312335" name="Line 15"/>
          <p:cNvSpPr>
            <a:spLocks noChangeShapeType="1"/>
          </p:cNvSpPr>
          <p:nvPr/>
        </p:nvSpPr>
        <p:spPr bwMode="auto">
          <a:xfrm flipH="1">
            <a:off x="7378701" y="2020888"/>
            <a:ext cx="92075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6" name="Line 16"/>
          <p:cNvSpPr>
            <a:spLocks noChangeShapeType="1"/>
          </p:cNvSpPr>
          <p:nvPr/>
        </p:nvSpPr>
        <p:spPr bwMode="auto">
          <a:xfrm>
            <a:off x="7470775" y="2020888"/>
            <a:ext cx="90488" cy="309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7" name="Line 17"/>
          <p:cNvSpPr>
            <a:spLocks noChangeShapeType="1"/>
          </p:cNvSpPr>
          <p:nvPr/>
        </p:nvSpPr>
        <p:spPr bwMode="auto">
          <a:xfrm>
            <a:off x="7378701" y="233045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8" name="Line 18"/>
          <p:cNvSpPr>
            <a:spLocks noChangeShapeType="1"/>
          </p:cNvSpPr>
          <p:nvPr/>
        </p:nvSpPr>
        <p:spPr bwMode="auto">
          <a:xfrm flipH="1">
            <a:off x="7470775" y="2330450"/>
            <a:ext cx="90488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9" name="Line 19"/>
          <p:cNvSpPr>
            <a:spLocks noChangeShapeType="1"/>
          </p:cNvSpPr>
          <p:nvPr/>
        </p:nvSpPr>
        <p:spPr bwMode="auto">
          <a:xfrm>
            <a:off x="7470775" y="2027238"/>
            <a:ext cx="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0" name="Line 20"/>
          <p:cNvSpPr>
            <a:spLocks noChangeShapeType="1"/>
          </p:cNvSpPr>
          <p:nvPr/>
        </p:nvSpPr>
        <p:spPr bwMode="auto">
          <a:xfrm flipV="1">
            <a:off x="7378701" y="229870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1" name="Line 21"/>
          <p:cNvSpPr>
            <a:spLocks noChangeShapeType="1"/>
          </p:cNvSpPr>
          <p:nvPr/>
        </p:nvSpPr>
        <p:spPr bwMode="auto">
          <a:xfrm flipH="1" flipV="1">
            <a:off x="7470775" y="2298700"/>
            <a:ext cx="90488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2" name="Line 22"/>
          <p:cNvSpPr>
            <a:spLocks noChangeShapeType="1"/>
          </p:cNvSpPr>
          <p:nvPr/>
        </p:nvSpPr>
        <p:spPr bwMode="auto">
          <a:xfrm>
            <a:off x="7418389" y="2195514"/>
            <a:ext cx="52387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3" name="Line 23"/>
          <p:cNvSpPr>
            <a:spLocks noChangeShapeType="1"/>
          </p:cNvSpPr>
          <p:nvPr/>
        </p:nvSpPr>
        <p:spPr bwMode="auto">
          <a:xfrm flipV="1">
            <a:off x="7470776" y="2195514"/>
            <a:ext cx="55563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4" name="Line 24"/>
          <p:cNvSpPr>
            <a:spLocks noChangeShapeType="1"/>
          </p:cNvSpPr>
          <p:nvPr/>
        </p:nvSpPr>
        <p:spPr bwMode="auto">
          <a:xfrm>
            <a:off x="7400926" y="2241551"/>
            <a:ext cx="66675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5" name="Line 25"/>
          <p:cNvSpPr>
            <a:spLocks noChangeShapeType="1"/>
          </p:cNvSpPr>
          <p:nvPr/>
        </p:nvSpPr>
        <p:spPr bwMode="auto">
          <a:xfrm flipV="1">
            <a:off x="7470776" y="2247900"/>
            <a:ext cx="68263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6" name="Line 26"/>
          <p:cNvSpPr>
            <a:spLocks noChangeShapeType="1"/>
          </p:cNvSpPr>
          <p:nvPr/>
        </p:nvSpPr>
        <p:spPr bwMode="auto">
          <a:xfrm flipV="1">
            <a:off x="7470776" y="2149475"/>
            <a:ext cx="3492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7" name="Line 27"/>
          <p:cNvSpPr>
            <a:spLocks noChangeShapeType="1"/>
          </p:cNvSpPr>
          <p:nvPr/>
        </p:nvSpPr>
        <p:spPr bwMode="auto">
          <a:xfrm flipV="1">
            <a:off x="7470776" y="2085975"/>
            <a:ext cx="22225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8" name="Line 28"/>
          <p:cNvSpPr>
            <a:spLocks noChangeShapeType="1"/>
          </p:cNvSpPr>
          <p:nvPr/>
        </p:nvSpPr>
        <p:spPr bwMode="auto">
          <a:xfrm>
            <a:off x="7431088" y="2144713"/>
            <a:ext cx="42862" cy="17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9" name="Line 29"/>
          <p:cNvSpPr>
            <a:spLocks noChangeShapeType="1"/>
          </p:cNvSpPr>
          <p:nvPr/>
        </p:nvSpPr>
        <p:spPr bwMode="auto">
          <a:xfrm>
            <a:off x="7450138" y="2082801"/>
            <a:ext cx="23812" cy="1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312350" name="Group 30"/>
          <p:cNvGrpSpPr>
            <a:grpSpLocks/>
          </p:cNvGrpSpPr>
          <p:nvPr/>
        </p:nvGrpSpPr>
        <p:grpSpPr bwMode="auto">
          <a:xfrm>
            <a:off x="7486650" y="1992314"/>
            <a:ext cx="152400" cy="58737"/>
            <a:chOff x="4227" y="1360"/>
            <a:chExt cx="863" cy="270"/>
          </a:xfrm>
        </p:grpSpPr>
        <p:sp>
          <p:nvSpPr>
            <p:cNvPr id="312351" name="Line 3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2" name="Line 3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3" name="Line 3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4" name="Line 3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55" name="Group 35"/>
          <p:cNvGrpSpPr>
            <a:grpSpLocks/>
          </p:cNvGrpSpPr>
          <p:nvPr/>
        </p:nvGrpSpPr>
        <p:grpSpPr bwMode="auto">
          <a:xfrm rot="5700496">
            <a:off x="7394576" y="1889126"/>
            <a:ext cx="168275" cy="53975"/>
            <a:chOff x="4227" y="1360"/>
            <a:chExt cx="863" cy="270"/>
          </a:xfrm>
        </p:grpSpPr>
        <p:sp>
          <p:nvSpPr>
            <p:cNvPr id="312356" name="Line 36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7" name="Line 37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8" name="Line 38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9" name="Line 39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60" name="Group 40"/>
          <p:cNvGrpSpPr>
            <a:grpSpLocks/>
          </p:cNvGrpSpPr>
          <p:nvPr/>
        </p:nvGrpSpPr>
        <p:grpSpPr bwMode="auto">
          <a:xfrm rot="10800000">
            <a:off x="7302500" y="1985964"/>
            <a:ext cx="152400" cy="58737"/>
            <a:chOff x="4227" y="1360"/>
            <a:chExt cx="863" cy="270"/>
          </a:xfrm>
        </p:grpSpPr>
        <p:sp>
          <p:nvSpPr>
            <p:cNvPr id="312361" name="Line 4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2" name="Line 4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3" name="Line 4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4" name="Line 4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312365" name="Oval 45"/>
          <p:cNvSpPr>
            <a:spLocks noChangeArrowheads="1"/>
          </p:cNvSpPr>
          <p:nvPr/>
        </p:nvSpPr>
        <p:spPr bwMode="auto">
          <a:xfrm>
            <a:off x="8359776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6" name="Line 46"/>
          <p:cNvSpPr>
            <a:spLocks noChangeShapeType="1"/>
          </p:cNvSpPr>
          <p:nvPr/>
        </p:nvSpPr>
        <p:spPr bwMode="auto">
          <a:xfrm>
            <a:off x="8359775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7" name="Line 47"/>
          <p:cNvSpPr>
            <a:spLocks noChangeShapeType="1"/>
          </p:cNvSpPr>
          <p:nvPr/>
        </p:nvSpPr>
        <p:spPr bwMode="auto">
          <a:xfrm>
            <a:off x="8718550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8" name="Rectangle 48"/>
          <p:cNvSpPr>
            <a:spLocks noChangeArrowheads="1"/>
          </p:cNvSpPr>
          <p:nvPr/>
        </p:nvSpPr>
        <p:spPr bwMode="auto">
          <a:xfrm>
            <a:off x="8359775" y="3644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69" name="Oval 49"/>
          <p:cNvSpPr>
            <a:spLocks noChangeArrowheads="1"/>
          </p:cNvSpPr>
          <p:nvPr/>
        </p:nvSpPr>
        <p:spPr bwMode="auto">
          <a:xfrm>
            <a:off x="8356601" y="3576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70" name="Group 50"/>
          <p:cNvGrpSpPr>
            <a:grpSpLocks/>
          </p:cNvGrpSpPr>
          <p:nvPr/>
        </p:nvGrpSpPr>
        <p:grpSpPr bwMode="auto">
          <a:xfrm>
            <a:off x="8442325" y="3600450"/>
            <a:ext cx="179388" cy="65088"/>
            <a:chOff x="2848" y="848"/>
            <a:chExt cx="140" cy="98"/>
          </a:xfrm>
        </p:grpSpPr>
        <p:sp>
          <p:nvSpPr>
            <p:cNvPr id="312371" name="Line 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2" name="Line 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3" name="Line 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74" name="Group 54"/>
          <p:cNvGrpSpPr>
            <a:grpSpLocks/>
          </p:cNvGrpSpPr>
          <p:nvPr/>
        </p:nvGrpSpPr>
        <p:grpSpPr bwMode="auto">
          <a:xfrm flipV="1">
            <a:off x="8442325" y="3600450"/>
            <a:ext cx="179388" cy="65088"/>
            <a:chOff x="2848" y="848"/>
            <a:chExt cx="140" cy="98"/>
          </a:xfrm>
        </p:grpSpPr>
        <p:sp>
          <p:nvSpPr>
            <p:cNvPr id="312375" name="Line 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6" name="Line 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7" name="Line 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78" name="Oval 58"/>
          <p:cNvSpPr>
            <a:spLocks noChangeArrowheads="1"/>
          </p:cNvSpPr>
          <p:nvPr/>
        </p:nvSpPr>
        <p:spPr bwMode="auto">
          <a:xfrm>
            <a:off x="8715376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79" name="Line 59"/>
          <p:cNvSpPr>
            <a:spLocks noChangeShapeType="1"/>
          </p:cNvSpPr>
          <p:nvPr/>
        </p:nvSpPr>
        <p:spPr bwMode="auto">
          <a:xfrm>
            <a:off x="8715375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0" name="Line 60"/>
          <p:cNvSpPr>
            <a:spLocks noChangeShapeType="1"/>
          </p:cNvSpPr>
          <p:nvPr/>
        </p:nvSpPr>
        <p:spPr bwMode="auto">
          <a:xfrm>
            <a:off x="9074150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1" name="Rectangle 61"/>
          <p:cNvSpPr>
            <a:spLocks noChangeArrowheads="1"/>
          </p:cNvSpPr>
          <p:nvPr/>
        </p:nvSpPr>
        <p:spPr bwMode="auto">
          <a:xfrm>
            <a:off x="8715375" y="39243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82" name="Oval 62"/>
          <p:cNvSpPr>
            <a:spLocks noChangeArrowheads="1"/>
          </p:cNvSpPr>
          <p:nvPr/>
        </p:nvSpPr>
        <p:spPr bwMode="auto">
          <a:xfrm>
            <a:off x="8712201" y="38560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83" name="Group 63"/>
          <p:cNvGrpSpPr>
            <a:grpSpLocks/>
          </p:cNvGrpSpPr>
          <p:nvPr/>
        </p:nvGrpSpPr>
        <p:grpSpPr bwMode="auto">
          <a:xfrm>
            <a:off x="8797925" y="3879850"/>
            <a:ext cx="179388" cy="65088"/>
            <a:chOff x="2848" y="848"/>
            <a:chExt cx="140" cy="98"/>
          </a:xfrm>
        </p:grpSpPr>
        <p:sp>
          <p:nvSpPr>
            <p:cNvPr id="312384" name="Line 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5" name="Line 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6" name="Line 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87" name="Group 67"/>
          <p:cNvGrpSpPr>
            <a:grpSpLocks/>
          </p:cNvGrpSpPr>
          <p:nvPr/>
        </p:nvGrpSpPr>
        <p:grpSpPr bwMode="auto">
          <a:xfrm flipV="1">
            <a:off x="8797925" y="3879850"/>
            <a:ext cx="179388" cy="65088"/>
            <a:chOff x="2848" y="848"/>
            <a:chExt cx="140" cy="98"/>
          </a:xfrm>
        </p:grpSpPr>
        <p:sp>
          <p:nvSpPr>
            <p:cNvPr id="312388" name="Line 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9" name="Line 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0" name="Line 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91" name="Oval 71"/>
          <p:cNvSpPr>
            <a:spLocks noChangeArrowheads="1"/>
          </p:cNvSpPr>
          <p:nvPr/>
        </p:nvSpPr>
        <p:spPr bwMode="auto">
          <a:xfrm>
            <a:off x="8994776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2" name="Line 72"/>
          <p:cNvSpPr>
            <a:spLocks noChangeShapeType="1"/>
          </p:cNvSpPr>
          <p:nvPr/>
        </p:nvSpPr>
        <p:spPr bwMode="auto">
          <a:xfrm>
            <a:off x="8994775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3" name="Line 73"/>
          <p:cNvSpPr>
            <a:spLocks noChangeShapeType="1"/>
          </p:cNvSpPr>
          <p:nvPr/>
        </p:nvSpPr>
        <p:spPr bwMode="auto">
          <a:xfrm>
            <a:off x="9353550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4" name="Rectangle 74"/>
          <p:cNvSpPr>
            <a:spLocks noChangeArrowheads="1"/>
          </p:cNvSpPr>
          <p:nvPr/>
        </p:nvSpPr>
        <p:spPr bwMode="auto">
          <a:xfrm>
            <a:off x="8994775" y="36576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95" name="Oval 75"/>
          <p:cNvSpPr>
            <a:spLocks noChangeArrowheads="1"/>
          </p:cNvSpPr>
          <p:nvPr/>
        </p:nvSpPr>
        <p:spPr bwMode="auto">
          <a:xfrm>
            <a:off x="8991601" y="35893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96" name="Group 76"/>
          <p:cNvGrpSpPr>
            <a:grpSpLocks/>
          </p:cNvGrpSpPr>
          <p:nvPr/>
        </p:nvGrpSpPr>
        <p:grpSpPr bwMode="auto">
          <a:xfrm>
            <a:off x="9077325" y="3613150"/>
            <a:ext cx="179388" cy="65088"/>
            <a:chOff x="2848" y="848"/>
            <a:chExt cx="140" cy="98"/>
          </a:xfrm>
        </p:grpSpPr>
        <p:sp>
          <p:nvSpPr>
            <p:cNvPr id="312397" name="Line 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8" name="Line 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9" name="Line 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00" name="Group 80"/>
          <p:cNvGrpSpPr>
            <a:grpSpLocks/>
          </p:cNvGrpSpPr>
          <p:nvPr/>
        </p:nvGrpSpPr>
        <p:grpSpPr bwMode="auto">
          <a:xfrm flipV="1">
            <a:off x="9077325" y="3613150"/>
            <a:ext cx="179388" cy="65088"/>
            <a:chOff x="2848" y="848"/>
            <a:chExt cx="140" cy="98"/>
          </a:xfrm>
        </p:grpSpPr>
        <p:sp>
          <p:nvSpPr>
            <p:cNvPr id="312401" name="Line 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2" name="Line 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3" name="Line 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04" name="Oval 84"/>
          <p:cNvSpPr>
            <a:spLocks noChangeArrowheads="1"/>
          </p:cNvSpPr>
          <p:nvPr/>
        </p:nvSpPr>
        <p:spPr bwMode="auto">
          <a:xfrm>
            <a:off x="8459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5" name="Line 85"/>
          <p:cNvSpPr>
            <a:spLocks noChangeShapeType="1"/>
          </p:cNvSpPr>
          <p:nvPr/>
        </p:nvSpPr>
        <p:spPr bwMode="auto">
          <a:xfrm>
            <a:off x="8459788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6" name="Line 86"/>
          <p:cNvSpPr>
            <a:spLocks noChangeShapeType="1"/>
          </p:cNvSpPr>
          <p:nvPr/>
        </p:nvSpPr>
        <p:spPr bwMode="auto">
          <a:xfrm>
            <a:off x="8807450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7" name="Rectangle 87"/>
          <p:cNvSpPr>
            <a:spLocks noChangeArrowheads="1"/>
          </p:cNvSpPr>
          <p:nvPr/>
        </p:nvSpPr>
        <p:spPr bwMode="auto">
          <a:xfrm>
            <a:off x="8459789" y="2495551"/>
            <a:ext cx="344487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08" name="Oval 88"/>
          <p:cNvSpPr>
            <a:spLocks noChangeArrowheads="1"/>
          </p:cNvSpPr>
          <p:nvPr/>
        </p:nvSpPr>
        <p:spPr bwMode="auto">
          <a:xfrm>
            <a:off x="8456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09" name="Group 89"/>
          <p:cNvGrpSpPr>
            <a:grpSpLocks/>
          </p:cNvGrpSpPr>
          <p:nvPr/>
        </p:nvGrpSpPr>
        <p:grpSpPr bwMode="auto">
          <a:xfrm>
            <a:off x="8540750" y="2454276"/>
            <a:ext cx="171450" cy="61913"/>
            <a:chOff x="2848" y="848"/>
            <a:chExt cx="140" cy="98"/>
          </a:xfrm>
        </p:grpSpPr>
        <p:sp>
          <p:nvSpPr>
            <p:cNvPr id="312410" name="Line 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1" name="Line 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2" name="Line 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13" name="Group 93"/>
          <p:cNvGrpSpPr>
            <a:grpSpLocks/>
          </p:cNvGrpSpPr>
          <p:nvPr/>
        </p:nvGrpSpPr>
        <p:grpSpPr bwMode="auto">
          <a:xfrm flipV="1">
            <a:off x="8540750" y="2454276"/>
            <a:ext cx="171450" cy="60325"/>
            <a:chOff x="2848" y="848"/>
            <a:chExt cx="140" cy="98"/>
          </a:xfrm>
        </p:grpSpPr>
        <p:sp>
          <p:nvSpPr>
            <p:cNvPr id="312414" name="Line 9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5" name="Line 9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6" name="Line 9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17" name="Oval 97"/>
          <p:cNvSpPr>
            <a:spLocks noChangeArrowheads="1"/>
          </p:cNvSpPr>
          <p:nvPr/>
        </p:nvSpPr>
        <p:spPr bwMode="auto">
          <a:xfrm>
            <a:off x="8458201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8" name="Line 98"/>
          <p:cNvSpPr>
            <a:spLocks noChangeShapeType="1"/>
          </p:cNvSpPr>
          <p:nvPr/>
        </p:nvSpPr>
        <p:spPr bwMode="auto">
          <a:xfrm>
            <a:off x="845820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9" name="Line 99"/>
          <p:cNvSpPr>
            <a:spLocks noChangeShapeType="1"/>
          </p:cNvSpPr>
          <p:nvPr/>
        </p:nvSpPr>
        <p:spPr bwMode="auto">
          <a:xfrm>
            <a:off x="88169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20" name="Rectangle 100"/>
          <p:cNvSpPr>
            <a:spLocks noChangeArrowheads="1"/>
          </p:cNvSpPr>
          <p:nvPr/>
        </p:nvSpPr>
        <p:spPr bwMode="auto">
          <a:xfrm>
            <a:off x="8458200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21" name="Oval 101"/>
          <p:cNvSpPr>
            <a:spLocks noChangeArrowheads="1"/>
          </p:cNvSpPr>
          <p:nvPr/>
        </p:nvSpPr>
        <p:spPr bwMode="auto">
          <a:xfrm>
            <a:off x="8455026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22" name="Group 102"/>
          <p:cNvGrpSpPr>
            <a:grpSpLocks/>
          </p:cNvGrpSpPr>
          <p:nvPr/>
        </p:nvGrpSpPr>
        <p:grpSpPr bwMode="auto">
          <a:xfrm>
            <a:off x="8540750" y="2711450"/>
            <a:ext cx="179388" cy="65088"/>
            <a:chOff x="2848" y="848"/>
            <a:chExt cx="140" cy="98"/>
          </a:xfrm>
        </p:grpSpPr>
        <p:sp>
          <p:nvSpPr>
            <p:cNvPr id="312423" name="Line 1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4" name="Line 1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5" name="Line 1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26" name="Group 106"/>
          <p:cNvGrpSpPr>
            <a:grpSpLocks/>
          </p:cNvGrpSpPr>
          <p:nvPr/>
        </p:nvGrpSpPr>
        <p:grpSpPr bwMode="auto">
          <a:xfrm flipV="1">
            <a:off x="8540750" y="2711450"/>
            <a:ext cx="179388" cy="65088"/>
            <a:chOff x="2848" y="848"/>
            <a:chExt cx="140" cy="98"/>
          </a:xfrm>
        </p:grpSpPr>
        <p:sp>
          <p:nvSpPr>
            <p:cNvPr id="312427" name="Line 10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8" name="Line 10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9" name="Line 10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30" name="Oval 110"/>
          <p:cNvSpPr>
            <a:spLocks noChangeArrowheads="1"/>
          </p:cNvSpPr>
          <p:nvPr/>
        </p:nvSpPr>
        <p:spPr bwMode="auto">
          <a:xfrm>
            <a:off x="8934450" y="2405064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1" name="Line 111"/>
          <p:cNvSpPr>
            <a:spLocks noChangeShapeType="1"/>
          </p:cNvSpPr>
          <p:nvPr/>
        </p:nvSpPr>
        <p:spPr bwMode="auto">
          <a:xfrm>
            <a:off x="89344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2" name="Line 112"/>
          <p:cNvSpPr>
            <a:spLocks noChangeShapeType="1"/>
          </p:cNvSpPr>
          <p:nvPr/>
        </p:nvSpPr>
        <p:spPr bwMode="auto">
          <a:xfrm>
            <a:off x="92646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3" name="Rectangle 113"/>
          <p:cNvSpPr>
            <a:spLocks noChangeArrowheads="1"/>
          </p:cNvSpPr>
          <p:nvPr/>
        </p:nvSpPr>
        <p:spPr bwMode="auto">
          <a:xfrm>
            <a:off x="8934451" y="2398714"/>
            <a:ext cx="327025" cy="52387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312434" name="Oval 114"/>
          <p:cNvSpPr>
            <a:spLocks noChangeArrowheads="1"/>
          </p:cNvSpPr>
          <p:nvPr/>
        </p:nvSpPr>
        <p:spPr bwMode="auto">
          <a:xfrm>
            <a:off x="8931275" y="2336801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35" name="Group 115"/>
          <p:cNvGrpSpPr>
            <a:grpSpLocks/>
          </p:cNvGrpSpPr>
          <p:nvPr/>
        </p:nvGrpSpPr>
        <p:grpSpPr bwMode="auto">
          <a:xfrm>
            <a:off x="9010651" y="2359025"/>
            <a:ext cx="163513" cy="57150"/>
            <a:chOff x="2848" y="848"/>
            <a:chExt cx="140" cy="98"/>
          </a:xfrm>
        </p:grpSpPr>
        <p:sp>
          <p:nvSpPr>
            <p:cNvPr id="312436" name="Line 1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7" name="Line 1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8" name="Line 1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39" name="Group 119"/>
          <p:cNvGrpSpPr>
            <a:grpSpLocks/>
          </p:cNvGrpSpPr>
          <p:nvPr/>
        </p:nvGrpSpPr>
        <p:grpSpPr bwMode="auto">
          <a:xfrm flipV="1">
            <a:off x="9010651" y="2357439"/>
            <a:ext cx="163513" cy="58737"/>
            <a:chOff x="2848" y="848"/>
            <a:chExt cx="140" cy="98"/>
          </a:xfrm>
        </p:grpSpPr>
        <p:sp>
          <p:nvSpPr>
            <p:cNvPr id="312440" name="Line 12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1" name="Line 12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2" name="Line 12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43" name="Oval 123"/>
          <p:cNvSpPr>
            <a:spLocks noChangeArrowheads="1"/>
          </p:cNvSpPr>
          <p:nvPr/>
        </p:nvSpPr>
        <p:spPr bwMode="auto">
          <a:xfrm>
            <a:off x="9020176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4" name="Line 124"/>
          <p:cNvSpPr>
            <a:spLocks noChangeShapeType="1"/>
          </p:cNvSpPr>
          <p:nvPr/>
        </p:nvSpPr>
        <p:spPr bwMode="auto">
          <a:xfrm>
            <a:off x="90201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5" name="Line 125"/>
          <p:cNvSpPr>
            <a:spLocks noChangeShapeType="1"/>
          </p:cNvSpPr>
          <p:nvPr/>
        </p:nvSpPr>
        <p:spPr bwMode="auto">
          <a:xfrm>
            <a:off x="937895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6" name="Rectangle 126"/>
          <p:cNvSpPr>
            <a:spLocks noChangeArrowheads="1"/>
          </p:cNvSpPr>
          <p:nvPr/>
        </p:nvSpPr>
        <p:spPr bwMode="auto">
          <a:xfrm>
            <a:off x="9020175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47" name="Oval 127"/>
          <p:cNvSpPr>
            <a:spLocks noChangeArrowheads="1"/>
          </p:cNvSpPr>
          <p:nvPr/>
        </p:nvSpPr>
        <p:spPr bwMode="auto">
          <a:xfrm>
            <a:off x="9017001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48" name="Group 128"/>
          <p:cNvGrpSpPr>
            <a:grpSpLocks/>
          </p:cNvGrpSpPr>
          <p:nvPr/>
        </p:nvGrpSpPr>
        <p:grpSpPr bwMode="auto">
          <a:xfrm>
            <a:off x="9102725" y="2711450"/>
            <a:ext cx="179388" cy="65088"/>
            <a:chOff x="2848" y="848"/>
            <a:chExt cx="140" cy="98"/>
          </a:xfrm>
        </p:grpSpPr>
        <p:sp>
          <p:nvSpPr>
            <p:cNvPr id="312449" name="Line 1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0" name="Line 1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1" name="Line 1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52" name="Group 132"/>
          <p:cNvGrpSpPr>
            <a:grpSpLocks/>
          </p:cNvGrpSpPr>
          <p:nvPr/>
        </p:nvGrpSpPr>
        <p:grpSpPr bwMode="auto">
          <a:xfrm flipV="1">
            <a:off x="9102725" y="2711450"/>
            <a:ext cx="179388" cy="65088"/>
            <a:chOff x="2848" y="848"/>
            <a:chExt cx="140" cy="98"/>
          </a:xfrm>
        </p:grpSpPr>
        <p:sp>
          <p:nvSpPr>
            <p:cNvPr id="312453" name="Line 1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4" name="Line 1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5" name="Line 1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56" name="Oval 136"/>
          <p:cNvSpPr>
            <a:spLocks noChangeArrowheads="1"/>
          </p:cNvSpPr>
          <p:nvPr/>
        </p:nvSpPr>
        <p:spPr bwMode="auto">
          <a:xfrm>
            <a:off x="7610476" y="249872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7" name="Line 137"/>
          <p:cNvSpPr>
            <a:spLocks noChangeShapeType="1"/>
          </p:cNvSpPr>
          <p:nvPr/>
        </p:nvSpPr>
        <p:spPr bwMode="auto">
          <a:xfrm>
            <a:off x="7610475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8" name="Line 138"/>
          <p:cNvSpPr>
            <a:spLocks noChangeShapeType="1"/>
          </p:cNvSpPr>
          <p:nvPr/>
        </p:nvSpPr>
        <p:spPr bwMode="auto">
          <a:xfrm>
            <a:off x="7956550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9" name="Rectangle 139"/>
          <p:cNvSpPr>
            <a:spLocks noChangeArrowheads="1"/>
          </p:cNvSpPr>
          <p:nvPr/>
        </p:nvSpPr>
        <p:spPr bwMode="auto">
          <a:xfrm>
            <a:off x="7610475" y="249078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60" name="Oval 140"/>
          <p:cNvSpPr>
            <a:spLocks noChangeArrowheads="1"/>
          </p:cNvSpPr>
          <p:nvPr/>
        </p:nvSpPr>
        <p:spPr bwMode="auto">
          <a:xfrm>
            <a:off x="7607301" y="242728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61" name="Group 141"/>
          <p:cNvGrpSpPr>
            <a:grpSpLocks/>
          </p:cNvGrpSpPr>
          <p:nvPr/>
        </p:nvGrpSpPr>
        <p:grpSpPr bwMode="auto">
          <a:xfrm>
            <a:off x="7691438" y="2449514"/>
            <a:ext cx="171450" cy="60325"/>
            <a:chOff x="2848" y="848"/>
            <a:chExt cx="140" cy="98"/>
          </a:xfrm>
        </p:grpSpPr>
        <p:sp>
          <p:nvSpPr>
            <p:cNvPr id="312462" name="Line 1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3" name="Line 1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4" name="Line 1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65" name="Group 145"/>
          <p:cNvGrpSpPr>
            <a:grpSpLocks/>
          </p:cNvGrpSpPr>
          <p:nvPr/>
        </p:nvGrpSpPr>
        <p:grpSpPr bwMode="auto">
          <a:xfrm flipV="1">
            <a:off x="7691438" y="2449514"/>
            <a:ext cx="171450" cy="58737"/>
            <a:chOff x="2848" y="848"/>
            <a:chExt cx="140" cy="98"/>
          </a:xfrm>
        </p:grpSpPr>
        <p:sp>
          <p:nvSpPr>
            <p:cNvPr id="312466" name="Line 14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7" name="Line 14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8" name="Line 14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69" name="Oval 149"/>
          <p:cNvSpPr>
            <a:spLocks noChangeArrowheads="1"/>
          </p:cNvSpPr>
          <p:nvPr/>
        </p:nvSpPr>
        <p:spPr bwMode="auto">
          <a:xfrm>
            <a:off x="7304089" y="364807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0" name="Line 150"/>
          <p:cNvSpPr>
            <a:spLocks noChangeShapeType="1"/>
          </p:cNvSpPr>
          <p:nvPr/>
        </p:nvSpPr>
        <p:spPr bwMode="auto">
          <a:xfrm>
            <a:off x="7304088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1" name="Line 151"/>
          <p:cNvSpPr>
            <a:spLocks noChangeShapeType="1"/>
          </p:cNvSpPr>
          <p:nvPr/>
        </p:nvSpPr>
        <p:spPr bwMode="auto">
          <a:xfrm>
            <a:off x="7650163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2" name="Rectangle 152"/>
          <p:cNvSpPr>
            <a:spLocks noChangeArrowheads="1"/>
          </p:cNvSpPr>
          <p:nvPr/>
        </p:nvSpPr>
        <p:spPr bwMode="auto">
          <a:xfrm>
            <a:off x="7304088" y="364013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73" name="Oval 153"/>
          <p:cNvSpPr>
            <a:spLocks noChangeArrowheads="1"/>
          </p:cNvSpPr>
          <p:nvPr/>
        </p:nvSpPr>
        <p:spPr bwMode="auto">
          <a:xfrm>
            <a:off x="7300914" y="357663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74" name="Group 154"/>
          <p:cNvGrpSpPr>
            <a:grpSpLocks/>
          </p:cNvGrpSpPr>
          <p:nvPr/>
        </p:nvGrpSpPr>
        <p:grpSpPr bwMode="auto">
          <a:xfrm>
            <a:off x="7385050" y="3598864"/>
            <a:ext cx="171450" cy="60325"/>
            <a:chOff x="2848" y="848"/>
            <a:chExt cx="140" cy="98"/>
          </a:xfrm>
        </p:grpSpPr>
        <p:sp>
          <p:nvSpPr>
            <p:cNvPr id="312475" name="Line 1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6" name="Line 1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7" name="Line 1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78" name="Group 158"/>
          <p:cNvGrpSpPr>
            <a:grpSpLocks/>
          </p:cNvGrpSpPr>
          <p:nvPr/>
        </p:nvGrpSpPr>
        <p:grpSpPr bwMode="auto">
          <a:xfrm flipV="1">
            <a:off x="7385050" y="3598864"/>
            <a:ext cx="171450" cy="58737"/>
            <a:chOff x="2848" y="848"/>
            <a:chExt cx="140" cy="98"/>
          </a:xfrm>
        </p:grpSpPr>
        <p:sp>
          <p:nvSpPr>
            <p:cNvPr id="312479" name="Line 15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0" name="Line 16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1" name="Line 16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83" name="Line 163"/>
          <p:cNvSpPr>
            <a:spLocks noChangeShapeType="1"/>
          </p:cNvSpPr>
          <p:nvPr/>
        </p:nvSpPr>
        <p:spPr bwMode="auto">
          <a:xfrm>
            <a:off x="8626476" y="3743325"/>
            <a:ext cx="163513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4" name="Line 164"/>
          <p:cNvSpPr>
            <a:spLocks noChangeShapeType="1"/>
          </p:cNvSpPr>
          <p:nvPr/>
        </p:nvSpPr>
        <p:spPr bwMode="auto">
          <a:xfrm>
            <a:off x="8723313" y="3663950"/>
            <a:ext cx="27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5" name="Line 165"/>
          <p:cNvSpPr>
            <a:spLocks noChangeShapeType="1"/>
          </p:cNvSpPr>
          <p:nvPr/>
        </p:nvSpPr>
        <p:spPr bwMode="auto">
          <a:xfrm flipV="1">
            <a:off x="8959850" y="3749676"/>
            <a:ext cx="134938" cy="104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6" name="Line 166"/>
          <p:cNvSpPr>
            <a:spLocks noChangeShapeType="1"/>
          </p:cNvSpPr>
          <p:nvPr/>
        </p:nvSpPr>
        <p:spPr bwMode="auto">
          <a:xfrm>
            <a:off x="7658100" y="3670300"/>
            <a:ext cx="679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7" name="Line 167"/>
          <p:cNvSpPr>
            <a:spLocks noChangeShapeType="1"/>
          </p:cNvSpPr>
          <p:nvPr/>
        </p:nvSpPr>
        <p:spPr bwMode="auto">
          <a:xfrm>
            <a:off x="7953375" y="2517776"/>
            <a:ext cx="5095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8" name="Line 168"/>
          <p:cNvSpPr>
            <a:spLocks noChangeShapeType="1"/>
          </p:cNvSpPr>
          <p:nvPr/>
        </p:nvSpPr>
        <p:spPr bwMode="auto">
          <a:xfrm>
            <a:off x="7519988" y="2346325"/>
            <a:ext cx="15240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9" name="Freeform 169"/>
          <p:cNvSpPr>
            <a:spLocks/>
          </p:cNvSpPr>
          <p:nvPr/>
        </p:nvSpPr>
        <p:spPr bwMode="auto">
          <a:xfrm>
            <a:off x="6840539" y="4352925"/>
            <a:ext cx="2979737" cy="1455738"/>
          </a:xfrm>
          <a:custGeom>
            <a:avLst/>
            <a:gdLst>
              <a:gd name="T0" fmla="*/ 889 w 1877"/>
              <a:gd name="T1" fmla="*/ 23 h 917"/>
              <a:gd name="T2" fmla="*/ 692 w 1877"/>
              <a:gd name="T3" fmla="*/ 109 h 917"/>
              <a:gd name="T4" fmla="*/ 415 w 1877"/>
              <a:gd name="T5" fmla="*/ 91 h 917"/>
              <a:gd name="T6" fmla="*/ 112 w 1877"/>
              <a:gd name="T7" fmla="*/ 170 h 917"/>
              <a:gd name="T8" fmla="*/ 50 w 1877"/>
              <a:gd name="T9" fmla="*/ 353 h 917"/>
              <a:gd name="T10" fmla="*/ 14 w 1877"/>
              <a:gd name="T11" fmla="*/ 528 h 917"/>
              <a:gd name="T12" fmla="*/ 139 w 1877"/>
              <a:gd name="T13" fmla="*/ 650 h 917"/>
              <a:gd name="T14" fmla="*/ 505 w 1877"/>
              <a:gd name="T15" fmla="*/ 781 h 917"/>
              <a:gd name="T16" fmla="*/ 933 w 1877"/>
              <a:gd name="T17" fmla="*/ 886 h 917"/>
              <a:gd name="T18" fmla="*/ 1370 w 1877"/>
              <a:gd name="T19" fmla="*/ 901 h 917"/>
              <a:gd name="T20" fmla="*/ 1676 w 1877"/>
              <a:gd name="T21" fmla="*/ 793 h 917"/>
              <a:gd name="T22" fmla="*/ 1860 w 1877"/>
              <a:gd name="T23" fmla="*/ 624 h 917"/>
              <a:gd name="T24" fmla="*/ 1776 w 1877"/>
              <a:gd name="T25" fmla="*/ 219 h 917"/>
              <a:gd name="T26" fmla="*/ 1503 w 1877"/>
              <a:gd name="T27" fmla="*/ 100 h 917"/>
              <a:gd name="T28" fmla="*/ 1200 w 1877"/>
              <a:gd name="T29" fmla="*/ 13 h 917"/>
              <a:gd name="T30" fmla="*/ 889 w 1877"/>
              <a:gd name="T31" fmla="*/ 23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90" name="Line 170"/>
          <p:cNvSpPr>
            <a:spLocks noChangeShapeType="1"/>
          </p:cNvSpPr>
          <p:nvPr/>
        </p:nvSpPr>
        <p:spPr bwMode="auto">
          <a:xfrm rot="-5400000">
            <a:off x="9075738" y="5089526"/>
            <a:ext cx="523875" cy="13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1" name="Line 171"/>
          <p:cNvSpPr>
            <a:spLocks noChangeShapeType="1"/>
          </p:cNvSpPr>
          <p:nvPr/>
        </p:nvSpPr>
        <p:spPr bwMode="auto">
          <a:xfrm rot="5400000" flipV="1">
            <a:off x="9221789" y="5370514"/>
            <a:ext cx="31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2" name="Line 172"/>
          <p:cNvSpPr>
            <a:spLocks noChangeShapeType="1"/>
          </p:cNvSpPr>
          <p:nvPr/>
        </p:nvSpPr>
        <p:spPr bwMode="auto">
          <a:xfrm rot="-5400000">
            <a:off x="9407525" y="5046663"/>
            <a:ext cx="0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93" name="Group 173"/>
          <p:cNvGrpSpPr>
            <a:grpSpLocks/>
          </p:cNvGrpSpPr>
          <p:nvPr/>
        </p:nvGrpSpPr>
        <p:grpSpPr bwMode="auto">
          <a:xfrm>
            <a:off x="8986838" y="4756150"/>
            <a:ext cx="501650" cy="234950"/>
            <a:chOff x="4701" y="2996"/>
            <a:chExt cx="316" cy="148"/>
          </a:xfrm>
        </p:grpSpPr>
        <p:sp>
          <p:nvSpPr>
            <p:cNvPr id="312494" name="Oval 17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5" name="Line 17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6" name="Line 17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7" name="Rectangle 17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498" name="Oval 17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499" name="Group 179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00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1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2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03" name="Group 183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04" name="Line 18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5" name="Line 18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6" name="Line 18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07" name="Group 187"/>
          <p:cNvGrpSpPr>
            <a:grpSpLocks/>
          </p:cNvGrpSpPr>
          <p:nvPr/>
        </p:nvGrpSpPr>
        <p:grpSpPr bwMode="auto">
          <a:xfrm>
            <a:off x="8170863" y="4479925"/>
            <a:ext cx="501650" cy="234950"/>
            <a:chOff x="3600" y="219"/>
            <a:chExt cx="360" cy="175"/>
          </a:xfrm>
        </p:grpSpPr>
        <p:sp>
          <p:nvSpPr>
            <p:cNvPr id="312508" name="Oval 18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09" name="Line 18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0" name="Line 19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1" name="Rectangle 19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12" name="Oval 19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13" name="Group 19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14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5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6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17" name="Group 19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18" name="Line 19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9" name="Line 19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0" name="Line 20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21" name="Group 201"/>
          <p:cNvGrpSpPr>
            <a:grpSpLocks/>
          </p:cNvGrpSpPr>
          <p:nvPr/>
        </p:nvGrpSpPr>
        <p:grpSpPr bwMode="auto">
          <a:xfrm>
            <a:off x="7505700" y="4784725"/>
            <a:ext cx="501650" cy="234950"/>
            <a:chOff x="3600" y="219"/>
            <a:chExt cx="360" cy="175"/>
          </a:xfrm>
        </p:grpSpPr>
        <p:sp>
          <p:nvSpPr>
            <p:cNvPr id="312522" name="Oval 20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3" name="Line 20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4" name="Line 20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5" name="Rectangle 20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26" name="Oval 20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27" name="Group 20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28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9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0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31" name="Group 21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32" name="Line 2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3" name="Line 2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4" name="Line 2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535" name="Line 215"/>
          <p:cNvSpPr>
            <a:spLocks noChangeShapeType="1"/>
          </p:cNvSpPr>
          <p:nvPr/>
        </p:nvSpPr>
        <p:spPr bwMode="auto">
          <a:xfrm>
            <a:off x="8620126" y="4691063"/>
            <a:ext cx="358775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6" name="Line 216"/>
          <p:cNvSpPr>
            <a:spLocks noChangeShapeType="1"/>
          </p:cNvSpPr>
          <p:nvPr/>
        </p:nvSpPr>
        <p:spPr bwMode="auto">
          <a:xfrm flipV="1">
            <a:off x="7967663" y="4703764"/>
            <a:ext cx="277812" cy="109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7" name="Line 217"/>
          <p:cNvSpPr>
            <a:spLocks noChangeShapeType="1"/>
          </p:cNvSpPr>
          <p:nvPr/>
        </p:nvSpPr>
        <p:spPr bwMode="auto">
          <a:xfrm flipV="1">
            <a:off x="8010525" y="4906963"/>
            <a:ext cx="9715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8" name="Line 218"/>
          <p:cNvSpPr>
            <a:spLocks noChangeShapeType="1"/>
          </p:cNvSpPr>
          <p:nvPr/>
        </p:nvSpPr>
        <p:spPr bwMode="auto">
          <a:xfrm flipH="1">
            <a:off x="7305675" y="4652963"/>
            <a:ext cx="254000" cy="469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9" name="Line 219"/>
          <p:cNvSpPr>
            <a:spLocks noChangeShapeType="1"/>
          </p:cNvSpPr>
          <p:nvPr/>
        </p:nvSpPr>
        <p:spPr bwMode="auto">
          <a:xfrm>
            <a:off x="7331075" y="4703763"/>
            <a:ext cx="196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0" name="Line 220"/>
          <p:cNvSpPr>
            <a:spLocks noChangeShapeType="1"/>
          </p:cNvSpPr>
          <p:nvPr/>
        </p:nvSpPr>
        <p:spPr bwMode="auto">
          <a:xfrm>
            <a:off x="7191375" y="5040313"/>
            <a:ext cx="153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1" name="Line 221"/>
          <p:cNvSpPr>
            <a:spLocks noChangeShapeType="1"/>
          </p:cNvSpPr>
          <p:nvPr/>
        </p:nvSpPr>
        <p:spPr bwMode="auto">
          <a:xfrm>
            <a:off x="7442201" y="5119688"/>
            <a:ext cx="492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2" name="Line 222"/>
          <p:cNvSpPr>
            <a:spLocks noChangeShapeType="1"/>
          </p:cNvSpPr>
          <p:nvPr/>
        </p:nvSpPr>
        <p:spPr bwMode="auto">
          <a:xfrm flipH="1">
            <a:off x="7683501" y="5027614"/>
            <a:ext cx="539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3" name="Line 223"/>
          <p:cNvSpPr>
            <a:spLocks noChangeShapeType="1"/>
          </p:cNvSpPr>
          <p:nvPr/>
        </p:nvSpPr>
        <p:spPr bwMode="auto">
          <a:xfrm>
            <a:off x="7496175" y="5116513"/>
            <a:ext cx="1588" cy="82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4" name="Line 224"/>
          <p:cNvSpPr>
            <a:spLocks noChangeShapeType="1"/>
          </p:cNvSpPr>
          <p:nvPr/>
        </p:nvSpPr>
        <p:spPr bwMode="auto">
          <a:xfrm flipH="1" flipV="1">
            <a:off x="7893050" y="5124450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5" name="Line 225"/>
          <p:cNvSpPr>
            <a:spLocks noChangeShapeType="1"/>
          </p:cNvSpPr>
          <p:nvPr/>
        </p:nvSpPr>
        <p:spPr bwMode="auto">
          <a:xfrm>
            <a:off x="7974014" y="4983164"/>
            <a:ext cx="503237" cy="269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6" name="Line 226"/>
          <p:cNvSpPr>
            <a:spLocks noChangeShapeType="1"/>
          </p:cNvSpPr>
          <p:nvPr/>
        </p:nvSpPr>
        <p:spPr bwMode="auto">
          <a:xfrm>
            <a:off x="7423151" y="4918075"/>
            <a:ext cx="809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7" name="Line 227"/>
          <p:cNvSpPr>
            <a:spLocks noChangeShapeType="1"/>
          </p:cNvSpPr>
          <p:nvPr/>
        </p:nvSpPr>
        <p:spPr bwMode="auto">
          <a:xfrm flipH="1">
            <a:off x="7512051" y="3440113"/>
            <a:ext cx="3175" cy="144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8" name="Line 228"/>
          <p:cNvSpPr>
            <a:spLocks noChangeShapeType="1"/>
          </p:cNvSpPr>
          <p:nvPr/>
        </p:nvSpPr>
        <p:spPr bwMode="auto">
          <a:xfrm flipV="1">
            <a:off x="8809039" y="2422526"/>
            <a:ext cx="123825" cy="87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9" name="Line 229"/>
          <p:cNvSpPr>
            <a:spLocks noChangeShapeType="1"/>
          </p:cNvSpPr>
          <p:nvPr/>
        </p:nvSpPr>
        <p:spPr bwMode="auto">
          <a:xfrm>
            <a:off x="8636000" y="2595563"/>
            <a:ext cx="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0" name="Line 230"/>
          <p:cNvSpPr>
            <a:spLocks noChangeShapeType="1"/>
          </p:cNvSpPr>
          <p:nvPr/>
        </p:nvSpPr>
        <p:spPr bwMode="auto">
          <a:xfrm flipV="1">
            <a:off x="8820151" y="2492376"/>
            <a:ext cx="263525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1" name="Line 231"/>
          <p:cNvSpPr>
            <a:spLocks noChangeShapeType="1"/>
          </p:cNvSpPr>
          <p:nvPr/>
        </p:nvSpPr>
        <p:spPr bwMode="auto">
          <a:xfrm>
            <a:off x="9172575" y="249078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2" name="Line 232"/>
          <p:cNvSpPr>
            <a:spLocks noChangeShapeType="1"/>
          </p:cNvSpPr>
          <p:nvPr/>
        </p:nvSpPr>
        <p:spPr bwMode="auto">
          <a:xfrm>
            <a:off x="8826501" y="2797175"/>
            <a:ext cx="188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3" name="Line 233"/>
          <p:cNvSpPr>
            <a:spLocks noChangeShapeType="1"/>
          </p:cNvSpPr>
          <p:nvPr/>
        </p:nvSpPr>
        <p:spPr bwMode="auto">
          <a:xfrm flipV="1">
            <a:off x="9240839" y="2190751"/>
            <a:ext cx="238125" cy="168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4" name="Line 234"/>
          <p:cNvSpPr>
            <a:spLocks noChangeShapeType="1"/>
          </p:cNvSpPr>
          <p:nvPr/>
        </p:nvSpPr>
        <p:spPr bwMode="auto">
          <a:xfrm>
            <a:off x="9380538" y="2787650"/>
            <a:ext cx="17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5" name="Line 235"/>
          <p:cNvSpPr>
            <a:spLocks noChangeShapeType="1"/>
          </p:cNvSpPr>
          <p:nvPr/>
        </p:nvSpPr>
        <p:spPr bwMode="auto">
          <a:xfrm flipH="1">
            <a:off x="8526464" y="2863850"/>
            <a:ext cx="98425" cy="704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6" name="Line 236"/>
          <p:cNvSpPr>
            <a:spLocks noChangeShapeType="1"/>
          </p:cNvSpPr>
          <p:nvPr/>
        </p:nvSpPr>
        <p:spPr bwMode="auto">
          <a:xfrm flipH="1">
            <a:off x="9117014" y="2863851"/>
            <a:ext cx="111125" cy="727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557" name="Group 237"/>
          <p:cNvGrpSpPr>
            <a:grpSpLocks/>
          </p:cNvGrpSpPr>
          <p:nvPr/>
        </p:nvGrpSpPr>
        <p:grpSpPr bwMode="auto">
          <a:xfrm>
            <a:off x="8169275" y="4481513"/>
            <a:ext cx="501650" cy="234950"/>
            <a:chOff x="4701" y="2996"/>
            <a:chExt cx="316" cy="148"/>
          </a:xfrm>
        </p:grpSpPr>
        <p:sp>
          <p:nvSpPr>
            <p:cNvPr id="312558" name="Oval 23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59" name="Line 23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0" name="Line 24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1" name="Rectangle 24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62" name="Oval 24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63" name="Group 24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64" name="Line 2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5" name="Line 2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6" name="Line 2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67" name="Group 24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68" name="Line 2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9" name="Line 2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0" name="Line 2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71" name="Group 251"/>
          <p:cNvGrpSpPr>
            <a:grpSpLocks/>
          </p:cNvGrpSpPr>
          <p:nvPr/>
        </p:nvGrpSpPr>
        <p:grpSpPr bwMode="auto">
          <a:xfrm>
            <a:off x="7504113" y="4783138"/>
            <a:ext cx="501650" cy="234950"/>
            <a:chOff x="4701" y="2996"/>
            <a:chExt cx="316" cy="148"/>
          </a:xfrm>
        </p:grpSpPr>
        <p:sp>
          <p:nvSpPr>
            <p:cNvPr id="312572" name="Oval 252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3" name="Line 253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4" name="Line 254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5" name="Rectangle 255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76" name="Oval 256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77" name="Group 257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78" name="Line 2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9" name="Line 2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0" name="Line 2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81" name="Group 261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82" name="Line 2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3" name="Line 2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4" name="Line 2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pic>
        <p:nvPicPr>
          <p:cNvPr id="312585" name="Picture 265" descr="imgyjavg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8" y="1878013"/>
            <a:ext cx="368300" cy="266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586" name="Group 266"/>
          <p:cNvGrpSpPr>
            <a:grpSpLocks/>
          </p:cNvGrpSpPr>
          <p:nvPr/>
        </p:nvGrpSpPr>
        <p:grpSpPr bwMode="auto">
          <a:xfrm>
            <a:off x="8988425" y="5226051"/>
            <a:ext cx="198438" cy="365125"/>
            <a:chOff x="4702" y="3292"/>
            <a:chExt cx="125" cy="230"/>
          </a:xfrm>
        </p:grpSpPr>
        <p:sp>
          <p:nvSpPr>
            <p:cNvPr id="312587" name="AutoShape 267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8" name="Rectangle 268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9" name="Rectangle 269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0" name="AutoShape 270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1" name="Line 271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2" name="Line 272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3" name="Rectangle 273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4" name="Rectangle 274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595" name="Group 275"/>
          <p:cNvGrpSpPr>
            <a:grpSpLocks/>
          </p:cNvGrpSpPr>
          <p:nvPr/>
        </p:nvGrpSpPr>
        <p:grpSpPr bwMode="auto">
          <a:xfrm>
            <a:off x="9450389" y="4949826"/>
            <a:ext cx="198437" cy="365125"/>
            <a:chOff x="4702" y="3292"/>
            <a:chExt cx="125" cy="230"/>
          </a:xfrm>
        </p:grpSpPr>
        <p:sp>
          <p:nvSpPr>
            <p:cNvPr id="312596" name="AutoShape 276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7" name="Rectangle 277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8" name="Rectangle 278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9" name="AutoShape 279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0" name="Line 280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1" name="Line 281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2" name="Rectangle 282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3" name="Rectangle 283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604" name="AutoShape 284"/>
          <p:cNvSpPr>
            <a:spLocks noChangeAspect="1" noChangeArrowheads="1" noTextEdit="1"/>
          </p:cNvSpPr>
          <p:nvPr/>
        </p:nvSpPr>
        <p:spPr bwMode="auto">
          <a:xfrm>
            <a:off x="8667751" y="5394326"/>
            <a:ext cx="233363" cy="252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5" name="Freeform 285"/>
          <p:cNvSpPr>
            <a:spLocks/>
          </p:cNvSpPr>
          <p:nvPr/>
        </p:nvSpPr>
        <p:spPr bwMode="auto">
          <a:xfrm>
            <a:off x="8669339" y="5394326"/>
            <a:ext cx="231775" cy="252413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6" name="Freeform 286"/>
          <p:cNvSpPr>
            <a:spLocks/>
          </p:cNvSpPr>
          <p:nvPr/>
        </p:nvSpPr>
        <p:spPr bwMode="auto">
          <a:xfrm>
            <a:off x="8697914" y="5554663"/>
            <a:ext cx="134937" cy="42862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7" name="Freeform 287"/>
          <p:cNvSpPr>
            <a:spLocks/>
          </p:cNvSpPr>
          <p:nvPr/>
        </p:nvSpPr>
        <p:spPr bwMode="auto">
          <a:xfrm>
            <a:off x="8675688" y="5573714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8" name="AutoShape 288"/>
          <p:cNvSpPr>
            <a:spLocks noChangeAspect="1" noChangeArrowheads="1" noTextEdit="1"/>
          </p:cNvSpPr>
          <p:nvPr/>
        </p:nvSpPr>
        <p:spPr bwMode="auto">
          <a:xfrm>
            <a:off x="8628063" y="5305425"/>
            <a:ext cx="254000" cy="300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9" name="Freeform 289"/>
          <p:cNvSpPr>
            <a:spLocks/>
          </p:cNvSpPr>
          <p:nvPr/>
        </p:nvSpPr>
        <p:spPr bwMode="auto">
          <a:xfrm>
            <a:off x="8680451" y="5324476"/>
            <a:ext cx="36513" cy="49213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0" name="Freeform 290"/>
          <p:cNvSpPr>
            <a:spLocks/>
          </p:cNvSpPr>
          <p:nvPr/>
        </p:nvSpPr>
        <p:spPr bwMode="auto">
          <a:xfrm>
            <a:off x="8742364" y="5322888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1" name="Freeform 291"/>
          <p:cNvSpPr>
            <a:spLocks/>
          </p:cNvSpPr>
          <p:nvPr/>
        </p:nvSpPr>
        <p:spPr bwMode="auto">
          <a:xfrm>
            <a:off x="8658225" y="5314951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2" name="Freeform 292"/>
          <p:cNvSpPr>
            <a:spLocks/>
          </p:cNvSpPr>
          <p:nvPr/>
        </p:nvSpPr>
        <p:spPr bwMode="auto">
          <a:xfrm>
            <a:off x="8739188" y="5311776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3" name="Freeform 293"/>
          <p:cNvSpPr>
            <a:spLocks/>
          </p:cNvSpPr>
          <p:nvPr/>
        </p:nvSpPr>
        <p:spPr bwMode="auto">
          <a:xfrm>
            <a:off x="8637589" y="5337176"/>
            <a:ext cx="20637" cy="49213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4" name="Freeform 294"/>
          <p:cNvSpPr>
            <a:spLocks/>
          </p:cNvSpPr>
          <p:nvPr/>
        </p:nvSpPr>
        <p:spPr bwMode="auto">
          <a:xfrm>
            <a:off x="8780463" y="5308600"/>
            <a:ext cx="44450" cy="65088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5" name="Freeform 295"/>
          <p:cNvSpPr>
            <a:spLocks/>
          </p:cNvSpPr>
          <p:nvPr/>
        </p:nvSpPr>
        <p:spPr bwMode="auto">
          <a:xfrm>
            <a:off x="8732839" y="5384800"/>
            <a:ext cx="14287" cy="39688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6" name="Freeform 296"/>
          <p:cNvSpPr>
            <a:spLocks/>
          </p:cNvSpPr>
          <p:nvPr/>
        </p:nvSpPr>
        <p:spPr bwMode="auto">
          <a:xfrm>
            <a:off x="8726489" y="5364163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7" name="Freeform 297"/>
          <p:cNvSpPr>
            <a:spLocks/>
          </p:cNvSpPr>
          <p:nvPr/>
        </p:nvSpPr>
        <p:spPr bwMode="auto">
          <a:xfrm>
            <a:off x="8720138" y="5349876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8" name="Freeform 298"/>
          <p:cNvSpPr>
            <a:spLocks/>
          </p:cNvSpPr>
          <p:nvPr/>
        </p:nvSpPr>
        <p:spPr bwMode="auto">
          <a:xfrm>
            <a:off x="8713789" y="5340350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9" name="Freeform 299"/>
          <p:cNvSpPr>
            <a:spLocks/>
          </p:cNvSpPr>
          <p:nvPr/>
        </p:nvSpPr>
        <p:spPr bwMode="auto">
          <a:xfrm>
            <a:off x="8670926" y="5327651"/>
            <a:ext cx="36513" cy="49213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0" name="Freeform 300"/>
          <p:cNvSpPr>
            <a:spLocks/>
          </p:cNvSpPr>
          <p:nvPr/>
        </p:nvSpPr>
        <p:spPr bwMode="auto">
          <a:xfrm>
            <a:off x="8731251" y="5326064"/>
            <a:ext cx="23813" cy="3968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1" name="Freeform 301"/>
          <p:cNvSpPr>
            <a:spLocks/>
          </p:cNvSpPr>
          <p:nvPr/>
        </p:nvSpPr>
        <p:spPr bwMode="auto">
          <a:xfrm>
            <a:off x="8648700" y="5318126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2" name="Freeform 302"/>
          <p:cNvSpPr>
            <a:spLocks/>
          </p:cNvSpPr>
          <p:nvPr/>
        </p:nvSpPr>
        <p:spPr bwMode="auto">
          <a:xfrm>
            <a:off x="8729663" y="5314951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3" name="Freeform 303"/>
          <p:cNvSpPr>
            <a:spLocks/>
          </p:cNvSpPr>
          <p:nvPr/>
        </p:nvSpPr>
        <p:spPr bwMode="auto">
          <a:xfrm>
            <a:off x="8629650" y="5343525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4" name="Freeform 304"/>
          <p:cNvSpPr>
            <a:spLocks/>
          </p:cNvSpPr>
          <p:nvPr/>
        </p:nvSpPr>
        <p:spPr bwMode="auto">
          <a:xfrm>
            <a:off x="8770938" y="5311775"/>
            <a:ext cx="44450" cy="65088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5" name="Freeform 305"/>
          <p:cNvSpPr>
            <a:spLocks/>
          </p:cNvSpPr>
          <p:nvPr/>
        </p:nvSpPr>
        <p:spPr bwMode="auto">
          <a:xfrm>
            <a:off x="8728076" y="5411788"/>
            <a:ext cx="169863" cy="112712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6" name="Freeform 306"/>
          <p:cNvSpPr>
            <a:spLocks/>
          </p:cNvSpPr>
          <p:nvPr/>
        </p:nvSpPr>
        <p:spPr bwMode="auto">
          <a:xfrm>
            <a:off x="8742364" y="5414963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7" name="Freeform 307"/>
          <p:cNvSpPr>
            <a:spLocks/>
          </p:cNvSpPr>
          <p:nvPr/>
        </p:nvSpPr>
        <p:spPr bwMode="auto">
          <a:xfrm>
            <a:off x="8710613" y="5546726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8" name="Freeform 308"/>
          <p:cNvSpPr>
            <a:spLocks/>
          </p:cNvSpPr>
          <p:nvPr/>
        </p:nvSpPr>
        <p:spPr bwMode="auto">
          <a:xfrm>
            <a:off x="8694739" y="5559426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9" name="Freeform 309"/>
          <p:cNvSpPr>
            <a:spLocks/>
          </p:cNvSpPr>
          <p:nvPr/>
        </p:nvSpPr>
        <p:spPr bwMode="auto">
          <a:xfrm>
            <a:off x="8721725" y="5597526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0" name="Freeform 310"/>
          <p:cNvSpPr>
            <a:spLocks/>
          </p:cNvSpPr>
          <p:nvPr/>
        </p:nvSpPr>
        <p:spPr bwMode="auto">
          <a:xfrm>
            <a:off x="8726488" y="5529264"/>
            <a:ext cx="23812" cy="14287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1" name="Freeform 311"/>
          <p:cNvSpPr>
            <a:spLocks/>
          </p:cNvSpPr>
          <p:nvPr/>
        </p:nvSpPr>
        <p:spPr bwMode="auto">
          <a:xfrm>
            <a:off x="8858251" y="5554664"/>
            <a:ext cx="23813" cy="14287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2" name="Freeform 312"/>
          <p:cNvSpPr>
            <a:spLocks/>
          </p:cNvSpPr>
          <p:nvPr/>
        </p:nvSpPr>
        <p:spPr bwMode="auto">
          <a:xfrm>
            <a:off x="8751888" y="5532438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3" name="Freeform 313"/>
          <p:cNvSpPr>
            <a:spLocks/>
          </p:cNvSpPr>
          <p:nvPr/>
        </p:nvSpPr>
        <p:spPr bwMode="auto">
          <a:xfrm>
            <a:off x="8751888" y="5543551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4" name="Freeform 314"/>
          <p:cNvSpPr>
            <a:spLocks/>
          </p:cNvSpPr>
          <p:nvPr/>
        </p:nvSpPr>
        <p:spPr bwMode="auto">
          <a:xfrm>
            <a:off x="8751888" y="5527676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5" name="AutoShape 315"/>
          <p:cNvSpPr>
            <a:spLocks noChangeAspect="1" noChangeArrowheads="1" noTextEdit="1"/>
          </p:cNvSpPr>
          <p:nvPr/>
        </p:nvSpPr>
        <p:spPr bwMode="auto">
          <a:xfrm>
            <a:off x="8210551" y="5411788"/>
            <a:ext cx="233363" cy="2524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36" name="Freeform 316"/>
          <p:cNvSpPr>
            <a:spLocks/>
          </p:cNvSpPr>
          <p:nvPr/>
        </p:nvSpPr>
        <p:spPr bwMode="auto">
          <a:xfrm>
            <a:off x="8212139" y="5411788"/>
            <a:ext cx="231775" cy="252412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7" name="Freeform 317"/>
          <p:cNvSpPr>
            <a:spLocks/>
          </p:cNvSpPr>
          <p:nvPr/>
        </p:nvSpPr>
        <p:spPr bwMode="auto">
          <a:xfrm>
            <a:off x="8240714" y="5572126"/>
            <a:ext cx="134937" cy="4286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8" name="Freeform 318"/>
          <p:cNvSpPr>
            <a:spLocks/>
          </p:cNvSpPr>
          <p:nvPr/>
        </p:nvSpPr>
        <p:spPr bwMode="auto">
          <a:xfrm>
            <a:off x="8218488" y="5591176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9" name="AutoShape 319"/>
          <p:cNvSpPr>
            <a:spLocks noChangeAspect="1" noChangeArrowheads="1" noTextEdit="1"/>
          </p:cNvSpPr>
          <p:nvPr/>
        </p:nvSpPr>
        <p:spPr bwMode="auto">
          <a:xfrm>
            <a:off x="8170863" y="5322889"/>
            <a:ext cx="254000" cy="300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40" name="Freeform 320"/>
          <p:cNvSpPr>
            <a:spLocks/>
          </p:cNvSpPr>
          <p:nvPr/>
        </p:nvSpPr>
        <p:spPr bwMode="auto">
          <a:xfrm>
            <a:off x="8223251" y="5341938"/>
            <a:ext cx="36513" cy="49212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1" name="Freeform 321"/>
          <p:cNvSpPr>
            <a:spLocks/>
          </p:cNvSpPr>
          <p:nvPr/>
        </p:nvSpPr>
        <p:spPr bwMode="auto">
          <a:xfrm>
            <a:off x="8285164" y="5340350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2" name="Freeform 322"/>
          <p:cNvSpPr>
            <a:spLocks/>
          </p:cNvSpPr>
          <p:nvPr/>
        </p:nvSpPr>
        <p:spPr bwMode="auto">
          <a:xfrm>
            <a:off x="8201025" y="5332414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3" name="Freeform 323"/>
          <p:cNvSpPr>
            <a:spLocks/>
          </p:cNvSpPr>
          <p:nvPr/>
        </p:nvSpPr>
        <p:spPr bwMode="auto">
          <a:xfrm>
            <a:off x="8281988" y="5329239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4" name="Freeform 324"/>
          <p:cNvSpPr>
            <a:spLocks/>
          </p:cNvSpPr>
          <p:nvPr/>
        </p:nvSpPr>
        <p:spPr bwMode="auto">
          <a:xfrm>
            <a:off x="8180389" y="5354638"/>
            <a:ext cx="20637" cy="49212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5" name="Freeform 325"/>
          <p:cNvSpPr>
            <a:spLocks/>
          </p:cNvSpPr>
          <p:nvPr/>
        </p:nvSpPr>
        <p:spPr bwMode="auto">
          <a:xfrm>
            <a:off x="8323263" y="5326064"/>
            <a:ext cx="44450" cy="65087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6" name="Freeform 326"/>
          <p:cNvSpPr>
            <a:spLocks/>
          </p:cNvSpPr>
          <p:nvPr/>
        </p:nvSpPr>
        <p:spPr bwMode="auto">
          <a:xfrm>
            <a:off x="8275639" y="5402264"/>
            <a:ext cx="14287" cy="3968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7" name="Freeform 327"/>
          <p:cNvSpPr>
            <a:spLocks/>
          </p:cNvSpPr>
          <p:nvPr/>
        </p:nvSpPr>
        <p:spPr bwMode="auto">
          <a:xfrm>
            <a:off x="8269289" y="5381625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8" name="Freeform 328"/>
          <p:cNvSpPr>
            <a:spLocks/>
          </p:cNvSpPr>
          <p:nvPr/>
        </p:nvSpPr>
        <p:spPr bwMode="auto">
          <a:xfrm>
            <a:off x="8262938" y="5367338"/>
            <a:ext cx="6350" cy="11112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9" name="Freeform 329"/>
          <p:cNvSpPr>
            <a:spLocks/>
          </p:cNvSpPr>
          <p:nvPr/>
        </p:nvSpPr>
        <p:spPr bwMode="auto">
          <a:xfrm>
            <a:off x="8256589" y="5357813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0" name="Freeform 330"/>
          <p:cNvSpPr>
            <a:spLocks/>
          </p:cNvSpPr>
          <p:nvPr/>
        </p:nvSpPr>
        <p:spPr bwMode="auto">
          <a:xfrm>
            <a:off x="8213726" y="5345113"/>
            <a:ext cx="36513" cy="49212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1" name="Freeform 331"/>
          <p:cNvSpPr>
            <a:spLocks/>
          </p:cNvSpPr>
          <p:nvPr/>
        </p:nvSpPr>
        <p:spPr bwMode="auto">
          <a:xfrm>
            <a:off x="8274051" y="5343525"/>
            <a:ext cx="23813" cy="3968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2" name="Freeform 332"/>
          <p:cNvSpPr>
            <a:spLocks/>
          </p:cNvSpPr>
          <p:nvPr/>
        </p:nvSpPr>
        <p:spPr bwMode="auto">
          <a:xfrm>
            <a:off x="8191500" y="5335589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3" name="Freeform 333"/>
          <p:cNvSpPr>
            <a:spLocks/>
          </p:cNvSpPr>
          <p:nvPr/>
        </p:nvSpPr>
        <p:spPr bwMode="auto">
          <a:xfrm>
            <a:off x="8272463" y="5332414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4" name="Freeform 334"/>
          <p:cNvSpPr>
            <a:spLocks/>
          </p:cNvSpPr>
          <p:nvPr/>
        </p:nvSpPr>
        <p:spPr bwMode="auto">
          <a:xfrm>
            <a:off x="8172450" y="5360988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5" name="Freeform 335"/>
          <p:cNvSpPr>
            <a:spLocks/>
          </p:cNvSpPr>
          <p:nvPr/>
        </p:nvSpPr>
        <p:spPr bwMode="auto">
          <a:xfrm>
            <a:off x="8313738" y="5329239"/>
            <a:ext cx="44450" cy="65087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6" name="Freeform 336"/>
          <p:cNvSpPr>
            <a:spLocks/>
          </p:cNvSpPr>
          <p:nvPr/>
        </p:nvSpPr>
        <p:spPr bwMode="auto">
          <a:xfrm>
            <a:off x="8270876" y="5429251"/>
            <a:ext cx="169863" cy="112713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7" name="Freeform 337"/>
          <p:cNvSpPr>
            <a:spLocks/>
          </p:cNvSpPr>
          <p:nvPr/>
        </p:nvSpPr>
        <p:spPr bwMode="auto">
          <a:xfrm>
            <a:off x="8285164" y="5432425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8" name="Freeform 338"/>
          <p:cNvSpPr>
            <a:spLocks/>
          </p:cNvSpPr>
          <p:nvPr/>
        </p:nvSpPr>
        <p:spPr bwMode="auto">
          <a:xfrm>
            <a:off x="8253413" y="5564189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9" name="Freeform 339"/>
          <p:cNvSpPr>
            <a:spLocks/>
          </p:cNvSpPr>
          <p:nvPr/>
        </p:nvSpPr>
        <p:spPr bwMode="auto">
          <a:xfrm>
            <a:off x="8237539" y="5576889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0" name="Freeform 340"/>
          <p:cNvSpPr>
            <a:spLocks/>
          </p:cNvSpPr>
          <p:nvPr/>
        </p:nvSpPr>
        <p:spPr bwMode="auto">
          <a:xfrm>
            <a:off x="8264525" y="5614989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1" name="Freeform 341"/>
          <p:cNvSpPr>
            <a:spLocks/>
          </p:cNvSpPr>
          <p:nvPr/>
        </p:nvSpPr>
        <p:spPr bwMode="auto">
          <a:xfrm>
            <a:off x="8269288" y="5546725"/>
            <a:ext cx="23812" cy="14288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2" name="Freeform 342"/>
          <p:cNvSpPr>
            <a:spLocks/>
          </p:cNvSpPr>
          <p:nvPr/>
        </p:nvSpPr>
        <p:spPr bwMode="auto">
          <a:xfrm>
            <a:off x="8401051" y="5572125"/>
            <a:ext cx="23813" cy="14288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3" name="Freeform 343"/>
          <p:cNvSpPr>
            <a:spLocks/>
          </p:cNvSpPr>
          <p:nvPr/>
        </p:nvSpPr>
        <p:spPr bwMode="auto">
          <a:xfrm>
            <a:off x="8294688" y="5549900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4" name="Freeform 344"/>
          <p:cNvSpPr>
            <a:spLocks/>
          </p:cNvSpPr>
          <p:nvPr/>
        </p:nvSpPr>
        <p:spPr bwMode="auto">
          <a:xfrm>
            <a:off x="8294688" y="5561014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5" name="Freeform 345"/>
          <p:cNvSpPr>
            <a:spLocks/>
          </p:cNvSpPr>
          <p:nvPr/>
        </p:nvSpPr>
        <p:spPr bwMode="auto">
          <a:xfrm>
            <a:off x="8294688" y="5545139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666" name="Group 346"/>
          <p:cNvGrpSpPr>
            <a:grpSpLocks/>
          </p:cNvGrpSpPr>
          <p:nvPr/>
        </p:nvGrpSpPr>
        <p:grpSpPr bwMode="auto">
          <a:xfrm>
            <a:off x="7713664" y="5181601"/>
            <a:ext cx="338137" cy="282575"/>
            <a:chOff x="3899" y="3264"/>
            <a:chExt cx="213" cy="178"/>
          </a:xfrm>
        </p:grpSpPr>
        <p:sp>
          <p:nvSpPr>
            <p:cNvPr id="312667" name="Freeform 34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8" name="Freeform 34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9" name="Freeform 34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0" name="Freeform 35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1" name="Freeform 35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2" name="Freeform 35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3" name="Freeform 35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4" name="Freeform 35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5" name="Freeform 35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6" name="Freeform 35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7" name="Freeform 35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8" name="Freeform 35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9" name="Freeform 35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0" name="Freeform 36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1" name="Freeform 36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2" name="Freeform 36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3" name="Freeform 36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4" name="Freeform 36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5" name="Freeform 36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6" name="Freeform 36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7" name="Freeform 36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8" name="Freeform 36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9" name="Freeform 36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0" name="Freeform 37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1" name="Freeform 37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2" name="Freeform 37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3" name="Freeform 37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4" name="Freeform 37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5" name="Freeform 37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6" name="Rectangle 37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7" name="Freeform 37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8" name="Freeform 37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9" name="Freeform 37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0" name="Freeform 38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1" name="Freeform 38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2" name="Freeform 38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3" name="Freeform 38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4" name="Freeform 38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5" name="Freeform 38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06" name="Group 386"/>
          <p:cNvGrpSpPr>
            <a:grpSpLocks/>
          </p:cNvGrpSpPr>
          <p:nvPr/>
        </p:nvGrpSpPr>
        <p:grpSpPr bwMode="auto">
          <a:xfrm>
            <a:off x="7367589" y="5184776"/>
            <a:ext cx="338137" cy="282575"/>
            <a:chOff x="3899" y="3264"/>
            <a:chExt cx="213" cy="178"/>
          </a:xfrm>
        </p:grpSpPr>
        <p:sp>
          <p:nvSpPr>
            <p:cNvPr id="312707" name="Freeform 38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8" name="Freeform 38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9" name="Freeform 38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0" name="Freeform 39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1" name="Freeform 39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2" name="Freeform 39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3" name="Freeform 39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4" name="Freeform 39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5" name="Freeform 39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6" name="Freeform 39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7" name="Freeform 39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8" name="Freeform 39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9" name="Freeform 39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0" name="Freeform 40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1" name="Freeform 40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2" name="Freeform 40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3" name="Freeform 40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4" name="Freeform 40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5" name="Freeform 40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6" name="Freeform 40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7" name="Freeform 40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8" name="Freeform 40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9" name="Freeform 40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0" name="Freeform 41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1" name="Freeform 41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2" name="Freeform 41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3" name="Freeform 41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4" name="Freeform 41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5" name="Freeform 41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6" name="Rectangle 41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7" name="Freeform 41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8" name="Freeform 41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9" name="Freeform 41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0" name="Freeform 42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1" name="Freeform 42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2" name="Freeform 42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3" name="Freeform 42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4" name="Freeform 42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5" name="Freeform 42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46" name="Group 426"/>
          <p:cNvGrpSpPr>
            <a:grpSpLocks/>
          </p:cNvGrpSpPr>
          <p:nvPr/>
        </p:nvGrpSpPr>
        <p:grpSpPr bwMode="auto">
          <a:xfrm>
            <a:off x="6948489" y="4926014"/>
            <a:ext cx="338137" cy="282575"/>
            <a:chOff x="3899" y="3264"/>
            <a:chExt cx="213" cy="178"/>
          </a:xfrm>
        </p:grpSpPr>
        <p:sp>
          <p:nvSpPr>
            <p:cNvPr id="312747" name="Freeform 42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8" name="Freeform 42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9" name="Freeform 42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0" name="Freeform 43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1" name="Freeform 43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2" name="Freeform 43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3" name="Freeform 43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4" name="Freeform 43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5" name="Freeform 43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6" name="Freeform 43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7" name="Freeform 43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8" name="Freeform 43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9" name="Freeform 43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0" name="Freeform 44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1" name="Freeform 44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2" name="Freeform 44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3" name="Freeform 44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4" name="Freeform 44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5" name="Freeform 44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6" name="Freeform 44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7" name="Freeform 44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8" name="Freeform 44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9" name="Freeform 44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0" name="Freeform 45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1" name="Freeform 45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2" name="Freeform 45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3" name="Freeform 45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4" name="Freeform 45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5" name="Freeform 45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6" name="Rectangle 45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7" name="Freeform 45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8" name="Freeform 45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9" name="Freeform 45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0" name="Freeform 46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1" name="Freeform 46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2" name="Freeform 46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3" name="Freeform 46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4" name="Freeform 46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5" name="Freeform 46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86" name="Group 466"/>
          <p:cNvGrpSpPr>
            <a:grpSpLocks/>
          </p:cNvGrpSpPr>
          <p:nvPr/>
        </p:nvGrpSpPr>
        <p:grpSpPr bwMode="auto">
          <a:xfrm>
            <a:off x="7112000" y="4610101"/>
            <a:ext cx="338138" cy="282575"/>
            <a:chOff x="3899" y="3264"/>
            <a:chExt cx="213" cy="178"/>
          </a:xfrm>
        </p:grpSpPr>
        <p:sp>
          <p:nvSpPr>
            <p:cNvPr id="312787" name="Freeform 46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8" name="Freeform 46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9" name="Freeform 46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0" name="Freeform 47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1" name="Freeform 47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2" name="Freeform 47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3" name="Freeform 47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4" name="Freeform 47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5" name="Freeform 47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6" name="Freeform 47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7" name="Freeform 47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8" name="Freeform 47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9" name="Freeform 47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0" name="Freeform 48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1" name="Freeform 48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2" name="Freeform 48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3" name="Freeform 48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4" name="Freeform 48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5" name="Freeform 48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6" name="Freeform 48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7" name="Freeform 48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8" name="Freeform 48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9" name="Freeform 48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0" name="Freeform 49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1" name="Freeform 49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2" name="Freeform 49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3" name="Freeform 49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4" name="Freeform 49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5" name="Freeform 49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6" name="Rectangle 49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7" name="Freeform 49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8" name="Freeform 49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9" name="Freeform 49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0" name="Freeform 50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1" name="Freeform 50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2" name="Freeform 50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3" name="Freeform 50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4" name="Freeform 50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5" name="Freeform 50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826" name="Group 506"/>
          <p:cNvGrpSpPr>
            <a:grpSpLocks/>
          </p:cNvGrpSpPr>
          <p:nvPr/>
        </p:nvGrpSpPr>
        <p:grpSpPr bwMode="auto">
          <a:xfrm>
            <a:off x="7316789" y="3178176"/>
            <a:ext cx="338137" cy="282575"/>
            <a:chOff x="3899" y="3264"/>
            <a:chExt cx="213" cy="178"/>
          </a:xfrm>
        </p:grpSpPr>
        <p:sp>
          <p:nvSpPr>
            <p:cNvPr id="312827" name="Freeform 50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8" name="Freeform 50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9" name="Freeform 50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0" name="Freeform 51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1" name="Freeform 51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2" name="Freeform 51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3" name="Freeform 51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4" name="Freeform 51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5" name="Freeform 51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6" name="Freeform 51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7" name="Freeform 51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8" name="Freeform 51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9" name="Freeform 51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0" name="Freeform 52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1" name="Freeform 52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2" name="Freeform 52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3" name="Freeform 52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4" name="Freeform 52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5" name="Freeform 52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6" name="Freeform 52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7" name="Freeform 52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8" name="Freeform 52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9" name="Freeform 52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0" name="Freeform 53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1" name="Freeform 53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2" name="Freeform 53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3" name="Freeform 53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4" name="Freeform 53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5" name="Freeform 53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6" name="Rectangle 53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7" name="Freeform 53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8" name="Freeform 53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9" name="Freeform 53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0" name="Freeform 54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1" name="Freeform 54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2" name="Freeform 54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3" name="Freeform 54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4" name="Freeform 54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5" name="Freeform 54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12866" name="AutoShape 546"/>
          <p:cNvSpPr>
            <a:spLocks noChangeAspect="1" noChangeArrowheads="1" noTextEdit="1"/>
          </p:cNvSpPr>
          <p:nvPr/>
        </p:nvSpPr>
        <p:spPr bwMode="auto">
          <a:xfrm>
            <a:off x="7018338" y="3140075"/>
            <a:ext cx="260350" cy="268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67" name="Freeform 547"/>
          <p:cNvSpPr>
            <a:spLocks/>
          </p:cNvSpPr>
          <p:nvPr/>
        </p:nvSpPr>
        <p:spPr bwMode="auto">
          <a:xfrm>
            <a:off x="7019926" y="3140075"/>
            <a:ext cx="258763" cy="2682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8" name="Freeform 548"/>
          <p:cNvSpPr>
            <a:spLocks/>
          </p:cNvSpPr>
          <p:nvPr/>
        </p:nvSpPr>
        <p:spPr bwMode="auto">
          <a:xfrm>
            <a:off x="7051676" y="3309939"/>
            <a:ext cx="150813" cy="46037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9" name="Freeform 549"/>
          <p:cNvSpPr>
            <a:spLocks/>
          </p:cNvSpPr>
          <p:nvPr/>
        </p:nvSpPr>
        <p:spPr bwMode="auto">
          <a:xfrm>
            <a:off x="7026276" y="3330575"/>
            <a:ext cx="176213" cy="71438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0" name="AutoShape 550"/>
          <p:cNvSpPr>
            <a:spLocks noChangeAspect="1" noChangeArrowheads="1" noTextEdit="1"/>
          </p:cNvSpPr>
          <p:nvPr/>
        </p:nvSpPr>
        <p:spPr bwMode="auto">
          <a:xfrm>
            <a:off x="6973888" y="3044825"/>
            <a:ext cx="284162" cy="319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71" name="Freeform 551"/>
          <p:cNvSpPr>
            <a:spLocks/>
          </p:cNvSpPr>
          <p:nvPr/>
        </p:nvSpPr>
        <p:spPr bwMode="auto">
          <a:xfrm>
            <a:off x="7032626" y="3065464"/>
            <a:ext cx="41275" cy="52387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2" name="Freeform 552"/>
          <p:cNvSpPr>
            <a:spLocks/>
          </p:cNvSpPr>
          <p:nvPr/>
        </p:nvSpPr>
        <p:spPr bwMode="auto">
          <a:xfrm>
            <a:off x="7100888" y="3063875"/>
            <a:ext cx="25400" cy="39688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3" name="Freeform 553"/>
          <p:cNvSpPr>
            <a:spLocks/>
          </p:cNvSpPr>
          <p:nvPr/>
        </p:nvSpPr>
        <p:spPr bwMode="auto">
          <a:xfrm>
            <a:off x="7007226" y="3054351"/>
            <a:ext cx="66675" cy="8572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4" name="Freeform 554"/>
          <p:cNvSpPr>
            <a:spLocks/>
          </p:cNvSpPr>
          <p:nvPr/>
        </p:nvSpPr>
        <p:spPr bwMode="auto">
          <a:xfrm>
            <a:off x="7097713" y="3051175"/>
            <a:ext cx="57150" cy="57150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5" name="Freeform 555"/>
          <p:cNvSpPr>
            <a:spLocks/>
          </p:cNvSpPr>
          <p:nvPr/>
        </p:nvSpPr>
        <p:spPr bwMode="auto">
          <a:xfrm>
            <a:off x="6985001" y="3078164"/>
            <a:ext cx="22225" cy="52387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6" name="Freeform 556"/>
          <p:cNvSpPr>
            <a:spLocks/>
          </p:cNvSpPr>
          <p:nvPr/>
        </p:nvSpPr>
        <p:spPr bwMode="auto">
          <a:xfrm>
            <a:off x="7143751" y="3048000"/>
            <a:ext cx="49213" cy="6985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7" name="Freeform 557"/>
          <p:cNvSpPr>
            <a:spLocks/>
          </p:cNvSpPr>
          <p:nvPr/>
        </p:nvSpPr>
        <p:spPr bwMode="auto">
          <a:xfrm>
            <a:off x="7091364" y="3128963"/>
            <a:ext cx="15875" cy="42862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8" name="Freeform 558"/>
          <p:cNvSpPr>
            <a:spLocks/>
          </p:cNvSpPr>
          <p:nvPr/>
        </p:nvSpPr>
        <p:spPr bwMode="auto">
          <a:xfrm>
            <a:off x="7083426" y="3106739"/>
            <a:ext cx="9525" cy="20637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9" name="Freeform 559"/>
          <p:cNvSpPr>
            <a:spLocks/>
          </p:cNvSpPr>
          <p:nvPr/>
        </p:nvSpPr>
        <p:spPr bwMode="auto">
          <a:xfrm>
            <a:off x="7077075" y="3092451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0" name="Freeform 560"/>
          <p:cNvSpPr>
            <a:spLocks/>
          </p:cNvSpPr>
          <p:nvPr/>
        </p:nvSpPr>
        <p:spPr bwMode="auto">
          <a:xfrm>
            <a:off x="7069138" y="3081339"/>
            <a:ext cx="11112" cy="7937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1" name="Freeform 561"/>
          <p:cNvSpPr>
            <a:spLocks/>
          </p:cNvSpPr>
          <p:nvPr/>
        </p:nvSpPr>
        <p:spPr bwMode="auto">
          <a:xfrm>
            <a:off x="7021514" y="3068639"/>
            <a:ext cx="41275" cy="52387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2" name="Freeform 562"/>
          <p:cNvSpPr>
            <a:spLocks/>
          </p:cNvSpPr>
          <p:nvPr/>
        </p:nvSpPr>
        <p:spPr bwMode="auto">
          <a:xfrm>
            <a:off x="7089775" y="3067051"/>
            <a:ext cx="25400" cy="41275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3" name="Freeform 563"/>
          <p:cNvSpPr>
            <a:spLocks/>
          </p:cNvSpPr>
          <p:nvPr/>
        </p:nvSpPr>
        <p:spPr bwMode="auto">
          <a:xfrm>
            <a:off x="6997700" y="3059114"/>
            <a:ext cx="63500" cy="84137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4" name="Freeform 564"/>
          <p:cNvSpPr>
            <a:spLocks/>
          </p:cNvSpPr>
          <p:nvPr/>
        </p:nvSpPr>
        <p:spPr bwMode="auto">
          <a:xfrm>
            <a:off x="7086600" y="3054350"/>
            <a:ext cx="57150" cy="58738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5" name="Freeform 565"/>
          <p:cNvSpPr>
            <a:spLocks/>
          </p:cNvSpPr>
          <p:nvPr/>
        </p:nvSpPr>
        <p:spPr bwMode="auto">
          <a:xfrm>
            <a:off x="6975476" y="3086101"/>
            <a:ext cx="23813" cy="53975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6" name="Freeform 566"/>
          <p:cNvSpPr>
            <a:spLocks/>
          </p:cNvSpPr>
          <p:nvPr/>
        </p:nvSpPr>
        <p:spPr bwMode="auto">
          <a:xfrm>
            <a:off x="7132638" y="3051175"/>
            <a:ext cx="50800" cy="69850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7" name="Freeform 567"/>
          <p:cNvSpPr>
            <a:spLocks/>
          </p:cNvSpPr>
          <p:nvPr/>
        </p:nvSpPr>
        <p:spPr bwMode="auto">
          <a:xfrm>
            <a:off x="7085013" y="3157538"/>
            <a:ext cx="190500" cy="120650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8" name="Freeform 568"/>
          <p:cNvSpPr>
            <a:spLocks/>
          </p:cNvSpPr>
          <p:nvPr/>
        </p:nvSpPr>
        <p:spPr bwMode="auto">
          <a:xfrm>
            <a:off x="7100888" y="3160714"/>
            <a:ext cx="146050" cy="47625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9" name="Freeform 569"/>
          <p:cNvSpPr>
            <a:spLocks/>
          </p:cNvSpPr>
          <p:nvPr/>
        </p:nvSpPr>
        <p:spPr bwMode="auto">
          <a:xfrm>
            <a:off x="7065964" y="3302000"/>
            <a:ext cx="192087" cy="44450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0" name="Freeform 570"/>
          <p:cNvSpPr>
            <a:spLocks/>
          </p:cNvSpPr>
          <p:nvPr/>
        </p:nvSpPr>
        <p:spPr bwMode="auto">
          <a:xfrm>
            <a:off x="7048501" y="3314700"/>
            <a:ext cx="193675" cy="44450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1" name="Freeform 571"/>
          <p:cNvSpPr>
            <a:spLocks/>
          </p:cNvSpPr>
          <p:nvPr/>
        </p:nvSpPr>
        <p:spPr bwMode="auto">
          <a:xfrm>
            <a:off x="7078664" y="3355976"/>
            <a:ext cx="28575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2" name="Freeform 572"/>
          <p:cNvSpPr>
            <a:spLocks/>
          </p:cNvSpPr>
          <p:nvPr/>
        </p:nvSpPr>
        <p:spPr bwMode="auto">
          <a:xfrm>
            <a:off x="7083425" y="3282951"/>
            <a:ext cx="26988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3" name="Freeform 573"/>
          <p:cNvSpPr>
            <a:spLocks/>
          </p:cNvSpPr>
          <p:nvPr/>
        </p:nvSpPr>
        <p:spPr bwMode="auto">
          <a:xfrm>
            <a:off x="7231064" y="3309939"/>
            <a:ext cx="26987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4" name="Freeform 574"/>
          <p:cNvSpPr>
            <a:spLocks/>
          </p:cNvSpPr>
          <p:nvPr/>
        </p:nvSpPr>
        <p:spPr bwMode="auto">
          <a:xfrm>
            <a:off x="7112001" y="3286125"/>
            <a:ext cx="111125" cy="26988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5" name="Freeform 575"/>
          <p:cNvSpPr>
            <a:spLocks/>
          </p:cNvSpPr>
          <p:nvPr/>
        </p:nvSpPr>
        <p:spPr bwMode="auto">
          <a:xfrm>
            <a:off x="7112001" y="3298826"/>
            <a:ext cx="106363" cy="23813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6" name="Freeform 576"/>
          <p:cNvSpPr>
            <a:spLocks/>
          </p:cNvSpPr>
          <p:nvPr/>
        </p:nvSpPr>
        <p:spPr bwMode="auto">
          <a:xfrm>
            <a:off x="7112001" y="3281363"/>
            <a:ext cx="106363" cy="23812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7" name="AutoShape 577"/>
          <p:cNvSpPr>
            <a:spLocks noChangeAspect="1" noChangeArrowheads="1" noTextEdit="1"/>
          </p:cNvSpPr>
          <p:nvPr/>
        </p:nvSpPr>
        <p:spPr bwMode="auto">
          <a:xfrm>
            <a:off x="7718426" y="1831975"/>
            <a:ext cx="295275" cy="293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98" name="Freeform 578"/>
          <p:cNvSpPr>
            <a:spLocks/>
          </p:cNvSpPr>
          <p:nvPr/>
        </p:nvSpPr>
        <p:spPr bwMode="auto">
          <a:xfrm>
            <a:off x="7720014" y="1831975"/>
            <a:ext cx="293687" cy="2936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9" name="Freeform 579"/>
          <p:cNvSpPr>
            <a:spLocks/>
          </p:cNvSpPr>
          <p:nvPr/>
        </p:nvSpPr>
        <p:spPr bwMode="auto">
          <a:xfrm>
            <a:off x="7756525" y="2019301"/>
            <a:ext cx="171450" cy="4921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0" name="Freeform 580"/>
          <p:cNvSpPr>
            <a:spLocks/>
          </p:cNvSpPr>
          <p:nvPr/>
        </p:nvSpPr>
        <p:spPr bwMode="auto">
          <a:xfrm>
            <a:off x="7727951" y="2041525"/>
            <a:ext cx="200025" cy="76200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1" name="AutoShape 581"/>
          <p:cNvSpPr>
            <a:spLocks noChangeAspect="1" noChangeArrowheads="1" noTextEdit="1"/>
          </p:cNvSpPr>
          <p:nvPr/>
        </p:nvSpPr>
        <p:spPr bwMode="auto">
          <a:xfrm>
            <a:off x="7667626" y="1728788"/>
            <a:ext cx="322263" cy="349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02" name="Freeform 582"/>
          <p:cNvSpPr>
            <a:spLocks/>
          </p:cNvSpPr>
          <p:nvPr/>
        </p:nvSpPr>
        <p:spPr bwMode="auto">
          <a:xfrm>
            <a:off x="7734300" y="1751013"/>
            <a:ext cx="46038" cy="57150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3" name="Freeform 583"/>
          <p:cNvSpPr>
            <a:spLocks/>
          </p:cNvSpPr>
          <p:nvPr/>
        </p:nvSpPr>
        <p:spPr bwMode="auto">
          <a:xfrm>
            <a:off x="7812089" y="1749425"/>
            <a:ext cx="28575" cy="4445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4" name="Freeform 584"/>
          <p:cNvSpPr>
            <a:spLocks/>
          </p:cNvSpPr>
          <p:nvPr/>
        </p:nvSpPr>
        <p:spPr bwMode="auto">
          <a:xfrm>
            <a:off x="7705726" y="1739901"/>
            <a:ext cx="74613" cy="920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5" name="Freeform 585"/>
          <p:cNvSpPr>
            <a:spLocks/>
          </p:cNvSpPr>
          <p:nvPr/>
        </p:nvSpPr>
        <p:spPr bwMode="auto">
          <a:xfrm>
            <a:off x="7808913" y="1736726"/>
            <a:ext cx="63500" cy="61913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6" name="Freeform 586"/>
          <p:cNvSpPr>
            <a:spLocks/>
          </p:cNvSpPr>
          <p:nvPr/>
        </p:nvSpPr>
        <p:spPr bwMode="auto">
          <a:xfrm>
            <a:off x="7680325" y="1765300"/>
            <a:ext cx="25400" cy="57150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7" name="Freeform 587"/>
          <p:cNvSpPr>
            <a:spLocks/>
          </p:cNvSpPr>
          <p:nvPr/>
        </p:nvSpPr>
        <p:spPr bwMode="auto">
          <a:xfrm>
            <a:off x="7861301" y="1731963"/>
            <a:ext cx="55563" cy="7620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8" name="Freeform 588"/>
          <p:cNvSpPr>
            <a:spLocks/>
          </p:cNvSpPr>
          <p:nvPr/>
        </p:nvSpPr>
        <p:spPr bwMode="auto">
          <a:xfrm>
            <a:off x="7800976" y="1820864"/>
            <a:ext cx="17463" cy="4603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9" name="Freeform 589"/>
          <p:cNvSpPr>
            <a:spLocks/>
          </p:cNvSpPr>
          <p:nvPr/>
        </p:nvSpPr>
        <p:spPr bwMode="auto">
          <a:xfrm>
            <a:off x="7793039" y="1797051"/>
            <a:ext cx="9525" cy="22225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0" name="Freeform 590"/>
          <p:cNvSpPr>
            <a:spLocks/>
          </p:cNvSpPr>
          <p:nvPr/>
        </p:nvSpPr>
        <p:spPr bwMode="auto">
          <a:xfrm>
            <a:off x="7785100" y="1781175"/>
            <a:ext cx="7938" cy="12700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1" name="Freeform 591"/>
          <p:cNvSpPr>
            <a:spLocks/>
          </p:cNvSpPr>
          <p:nvPr/>
        </p:nvSpPr>
        <p:spPr bwMode="auto">
          <a:xfrm>
            <a:off x="7775575" y="1770063"/>
            <a:ext cx="12700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2" name="Freeform 592"/>
          <p:cNvSpPr>
            <a:spLocks/>
          </p:cNvSpPr>
          <p:nvPr/>
        </p:nvSpPr>
        <p:spPr bwMode="auto">
          <a:xfrm>
            <a:off x="7721600" y="1754188"/>
            <a:ext cx="46038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3" name="Freeform 593"/>
          <p:cNvSpPr>
            <a:spLocks/>
          </p:cNvSpPr>
          <p:nvPr/>
        </p:nvSpPr>
        <p:spPr bwMode="auto">
          <a:xfrm>
            <a:off x="7797801" y="1752600"/>
            <a:ext cx="30163" cy="4603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4" name="Freeform 594"/>
          <p:cNvSpPr>
            <a:spLocks/>
          </p:cNvSpPr>
          <p:nvPr/>
        </p:nvSpPr>
        <p:spPr bwMode="auto">
          <a:xfrm>
            <a:off x="7693026" y="1743076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5" name="Freeform 595"/>
          <p:cNvSpPr>
            <a:spLocks/>
          </p:cNvSpPr>
          <p:nvPr/>
        </p:nvSpPr>
        <p:spPr bwMode="auto">
          <a:xfrm>
            <a:off x="7796214" y="1739900"/>
            <a:ext cx="65087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6" name="Freeform 596"/>
          <p:cNvSpPr>
            <a:spLocks/>
          </p:cNvSpPr>
          <p:nvPr/>
        </p:nvSpPr>
        <p:spPr bwMode="auto">
          <a:xfrm>
            <a:off x="7669214" y="1773239"/>
            <a:ext cx="26987" cy="58737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7" name="Freeform 597"/>
          <p:cNvSpPr>
            <a:spLocks/>
          </p:cNvSpPr>
          <p:nvPr/>
        </p:nvSpPr>
        <p:spPr bwMode="auto">
          <a:xfrm>
            <a:off x="7848600" y="1736726"/>
            <a:ext cx="57150" cy="74613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8" name="Freeform 598"/>
          <p:cNvSpPr>
            <a:spLocks/>
          </p:cNvSpPr>
          <p:nvPr/>
        </p:nvSpPr>
        <p:spPr bwMode="auto">
          <a:xfrm>
            <a:off x="7794626" y="1852614"/>
            <a:ext cx="214313" cy="130175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9" name="Freeform 599"/>
          <p:cNvSpPr>
            <a:spLocks/>
          </p:cNvSpPr>
          <p:nvPr/>
        </p:nvSpPr>
        <p:spPr bwMode="auto">
          <a:xfrm>
            <a:off x="7812088" y="1855789"/>
            <a:ext cx="165100" cy="52387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0" name="Freeform 600"/>
          <p:cNvSpPr>
            <a:spLocks/>
          </p:cNvSpPr>
          <p:nvPr/>
        </p:nvSpPr>
        <p:spPr bwMode="auto">
          <a:xfrm>
            <a:off x="7772400" y="2009776"/>
            <a:ext cx="217488" cy="4762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1" name="Freeform 601"/>
          <p:cNvSpPr>
            <a:spLocks/>
          </p:cNvSpPr>
          <p:nvPr/>
        </p:nvSpPr>
        <p:spPr bwMode="auto">
          <a:xfrm>
            <a:off x="7751764" y="2024064"/>
            <a:ext cx="219075" cy="4762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2" name="Freeform 602"/>
          <p:cNvSpPr>
            <a:spLocks/>
          </p:cNvSpPr>
          <p:nvPr/>
        </p:nvSpPr>
        <p:spPr bwMode="auto">
          <a:xfrm>
            <a:off x="7786688" y="2068513"/>
            <a:ext cx="31750" cy="11112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3" name="Freeform 603"/>
          <p:cNvSpPr>
            <a:spLocks/>
          </p:cNvSpPr>
          <p:nvPr/>
        </p:nvSpPr>
        <p:spPr bwMode="auto">
          <a:xfrm>
            <a:off x="7793038" y="1989139"/>
            <a:ext cx="30162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4" name="Freeform 604"/>
          <p:cNvSpPr>
            <a:spLocks/>
          </p:cNvSpPr>
          <p:nvPr/>
        </p:nvSpPr>
        <p:spPr bwMode="auto">
          <a:xfrm>
            <a:off x="7959726" y="2019301"/>
            <a:ext cx="30163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5" name="Freeform 605"/>
          <p:cNvSpPr>
            <a:spLocks/>
          </p:cNvSpPr>
          <p:nvPr/>
        </p:nvSpPr>
        <p:spPr bwMode="auto">
          <a:xfrm>
            <a:off x="7824788" y="1992313"/>
            <a:ext cx="127000" cy="30162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6" name="Freeform 606"/>
          <p:cNvSpPr>
            <a:spLocks/>
          </p:cNvSpPr>
          <p:nvPr/>
        </p:nvSpPr>
        <p:spPr bwMode="auto">
          <a:xfrm>
            <a:off x="7824788" y="2005014"/>
            <a:ext cx="120650" cy="26987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7" name="Freeform 607"/>
          <p:cNvSpPr>
            <a:spLocks/>
          </p:cNvSpPr>
          <p:nvPr/>
        </p:nvSpPr>
        <p:spPr bwMode="auto">
          <a:xfrm>
            <a:off x="7824788" y="1987550"/>
            <a:ext cx="120650" cy="25400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8" name="AutoShape 608"/>
          <p:cNvSpPr>
            <a:spLocks noChangeAspect="1" noChangeArrowheads="1" noTextEdit="1"/>
          </p:cNvSpPr>
          <p:nvPr/>
        </p:nvSpPr>
        <p:spPr bwMode="auto">
          <a:xfrm flipH="1">
            <a:off x="6751639" y="2174876"/>
            <a:ext cx="517525" cy="180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29" name="Freeform 609"/>
          <p:cNvSpPr>
            <a:spLocks/>
          </p:cNvSpPr>
          <p:nvPr/>
        </p:nvSpPr>
        <p:spPr bwMode="auto">
          <a:xfrm>
            <a:off x="7161214" y="1844675"/>
            <a:ext cx="46037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0" name="Freeform 610"/>
          <p:cNvSpPr>
            <a:spLocks/>
          </p:cNvSpPr>
          <p:nvPr/>
        </p:nvSpPr>
        <p:spPr bwMode="auto">
          <a:xfrm>
            <a:off x="7237413" y="1843089"/>
            <a:ext cx="30162" cy="4603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1" name="Freeform 611"/>
          <p:cNvSpPr>
            <a:spLocks/>
          </p:cNvSpPr>
          <p:nvPr/>
        </p:nvSpPr>
        <p:spPr bwMode="auto">
          <a:xfrm>
            <a:off x="7132639" y="1833564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2" name="Freeform 612"/>
          <p:cNvSpPr>
            <a:spLocks/>
          </p:cNvSpPr>
          <p:nvPr/>
        </p:nvSpPr>
        <p:spPr bwMode="auto">
          <a:xfrm>
            <a:off x="7235825" y="1830388"/>
            <a:ext cx="65088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3" name="Freeform 613"/>
          <p:cNvSpPr>
            <a:spLocks/>
          </p:cNvSpPr>
          <p:nvPr/>
        </p:nvSpPr>
        <p:spPr bwMode="auto">
          <a:xfrm>
            <a:off x="7108825" y="1863725"/>
            <a:ext cx="26988" cy="58738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4" name="Freeform 614"/>
          <p:cNvSpPr>
            <a:spLocks/>
          </p:cNvSpPr>
          <p:nvPr/>
        </p:nvSpPr>
        <p:spPr bwMode="auto">
          <a:xfrm>
            <a:off x="7288213" y="1827213"/>
            <a:ext cx="57150" cy="74612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935" name="Group 615"/>
          <p:cNvGrpSpPr>
            <a:grpSpLocks/>
          </p:cNvGrpSpPr>
          <p:nvPr/>
        </p:nvGrpSpPr>
        <p:grpSpPr bwMode="auto">
          <a:xfrm>
            <a:off x="6891338" y="3430588"/>
            <a:ext cx="290512" cy="404812"/>
            <a:chOff x="3381" y="2161"/>
            <a:chExt cx="183" cy="255"/>
          </a:xfrm>
        </p:grpSpPr>
        <p:pic>
          <p:nvPicPr>
            <p:cNvPr id="312936" name="Picture 616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solidFill>
                <a:schemeClr val="tx1"/>
              </a:solidFill>
            </a:ln>
          </p:spPr>
        </p:pic>
        <p:sp>
          <p:nvSpPr>
            <p:cNvPr id="312937" name="Freeform 617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8" name="Freeform 618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9" name="Freeform 619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0" name="Freeform 620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1" name="Freeform 621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2" name="Freeform 622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3" name="Freeform 623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4" name="Freeform 624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5" name="Freeform 625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6" name="Freeform 626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7" name="Freeform 627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8" name="Freeform 628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9" name="Freeform 629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0" name="Freeform 630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1" name="Freeform 631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2" name="Freeform 632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53" name="Group 633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312954" name="Rectangle 634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5" name="Rectangle 635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6" name="Rectangle 636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7" name="Rectangle 637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8" name="Rectangle 638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9" name="Rectangle 639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960" name="Line 640"/>
          <p:cNvSpPr>
            <a:spLocks noChangeShapeType="1"/>
          </p:cNvSpPr>
          <p:nvPr/>
        </p:nvSpPr>
        <p:spPr bwMode="auto">
          <a:xfrm flipV="1">
            <a:off x="7121526" y="3663951"/>
            <a:ext cx="168275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961" name="Group 641"/>
          <p:cNvGrpSpPr>
            <a:grpSpLocks/>
          </p:cNvGrpSpPr>
          <p:nvPr/>
        </p:nvGrpSpPr>
        <p:grpSpPr bwMode="auto">
          <a:xfrm>
            <a:off x="8315326" y="4984751"/>
            <a:ext cx="290513" cy="404813"/>
            <a:chOff x="3901" y="2524"/>
            <a:chExt cx="183" cy="255"/>
          </a:xfrm>
        </p:grpSpPr>
        <p:sp>
          <p:nvSpPr>
            <p:cNvPr id="312962" name="Freeform 642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3" name="Freeform 643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4" name="Freeform 644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5" name="Freeform 645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6" name="Freeform 646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7" name="Freeform 647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8" name="Freeform 648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9" name="Freeform 649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0" name="Freeform 650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1" name="Freeform 651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2" name="Freeform 652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3" name="Freeform 653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4" name="Freeform 654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5" name="Freeform 655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6" name="Freeform 656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7" name="Freeform 657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78" name="Group 658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312979" name="Rectangle 659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0" name="Rectangle 660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1" name="Rectangle 661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2" name="Rectangle 662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3" name="Rectangle 663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4" name="Rectangle 664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482" name="Line 162"/>
          <p:cNvSpPr>
            <a:spLocks noChangeShapeType="1"/>
          </p:cNvSpPr>
          <p:nvPr/>
        </p:nvSpPr>
        <p:spPr bwMode="auto">
          <a:xfrm flipV="1">
            <a:off x="8502651" y="4005263"/>
            <a:ext cx="227013" cy="436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80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FCEF-2B2E-4D15-B7E5-7FBBD45D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802.11 security levels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8E60-10E0-44C7-A425-50C745CB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WLAN open – no security</a:t>
            </a:r>
          </a:p>
          <a:p>
            <a:r>
              <a:rPr lang="en-US" dirty="0"/>
              <a:t>WLAN closed with WEP</a:t>
            </a:r>
          </a:p>
          <a:p>
            <a:r>
              <a:rPr lang="en-US" dirty="0"/>
              <a:t>WPA Personal/Enterprise</a:t>
            </a:r>
          </a:p>
          <a:p>
            <a:r>
              <a:rPr lang="en-US" dirty="0"/>
              <a:t>WPA2 Personal/Enterprise</a:t>
            </a:r>
          </a:p>
          <a:p>
            <a:r>
              <a:rPr lang="en-US" dirty="0"/>
              <a:t>WPA3 Personal/Enterprise</a:t>
            </a:r>
          </a:p>
          <a:p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4D264-7E2C-4C57-BDF3-9D9F30A7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16B98-BB83-4526-BC73-9B47B4A8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48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open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Virtually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to an </a:t>
            </a:r>
            <a:r>
              <a:rPr lang="it-IT" dirty="0" err="1"/>
              <a:t>hubbed</a:t>
            </a:r>
            <a:r>
              <a:rPr lang="it-IT" dirty="0"/>
              <a:t> LAN</a:t>
            </a:r>
          </a:p>
          <a:p>
            <a:r>
              <a:rPr lang="it-IT" dirty="0"/>
              <a:t>Sniffing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ESSID &amp; BSSID </a:t>
            </a:r>
            <a:r>
              <a:rPr lang="it-IT" dirty="0" err="1"/>
              <a:t>spoofing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easy</a:t>
            </a:r>
          </a:p>
          <a:p>
            <a:r>
              <a:rPr lang="it-IT" dirty="0" err="1"/>
              <a:t>Issues</a:t>
            </a:r>
            <a:r>
              <a:rPr lang="it-IT" dirty="0"/>
              <a:t> with captive </a:t>
            </a:r>
            <a:r>
              <a:rPr lang="it-IT" dirty="0" err="1"/>
              <a:t>portals</a:t>
            </a:r>
            <a:endParaRPr lang="it-IT" dirty="0"/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can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traffic</a:t>
            </a:r>
            <a:endParaRPr lang="it-IT" dirty="0"/>
          </a:p>
          <a:p>
            <a:endParaRPr lang="it-IT" dirty="0"/>
          </a:p>
          <a:p>
            <a:pPr marL="857250" lvl="1" indent="-457200"/>
            <a:r>
              <a:rPr lang="it-IT" dirty="0"/>
              <a:t>Primitive </a:t>
            </a:r>
            <a:r>
              <a:rPr lang="it-IT" dirty="0" err="1"/>
              <a:t>solution</a:t>
            </a:r>
            <a:r>
              <a:rPr lang="it-IT" dirty="0"/>
              <a:t>: WEP</a:t>
            </a:r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722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172D2E-FDFF-4844-A429-79AD26FF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Rogue</a:t>
            </a:r>
            <a:r>
              <a:rPr lang="it-IT" dirty="0"/>
              <a:t> </a:t>
            </a:r>
            <a:r>
              <a:rPr lang="it-IT" dirty="0" err="1"/>
              <a:t>ESSIDs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440C03-8839-4D39-8A41-E2D35926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Technique:</a:t>
            </a:r>
          </a:p>
          <a:p>
            <a:pPr lvl="1"/>
            <a:r>
              <a:rPr lang="it-IT" dirty="0" err="1"/>
              <a:t>Spoof</a:t>
            </a:r>
            <a:r>
              <a:rPr lang="it-IT" dirty="0"/>
              <a:t> </a:t>
            </a:r>
            <a:r>
              <a:rPr lang="it-IT" dirty="0" err="1"/>
              <a:t>ESSIDs</a:t>
            </a:r>
            <a:r>
              <a:rPr lang="it-IT" dirty="0"/>
              <a:t>, force </a:t>
            </a:r>
            <a:r>
              <a:rPr lang="it-IT" dirty="0" err="1"/>
              <a:t>association</a:t>
            </a:r>
            <a:r>
              <a:rPr lang="it-IT" dirty="0"/>
              <a:t> to </a:t>
            </a:r>
            <a:r>
              <a:rPr lang="it-IT" dirty="0" err="1"/>
              <a:t>wrong</a:t>
            </a:r>
            <a:r>
              <a:rPr lang="it-IT" dirty="0"/>
              <a:t> BSSID</a:t>
            </a:r>
          </a:p>
          <a:p>
            <a:pPr lvl="1"/>
            <a:r>
              <a:rPr lang="it-IT" dirty="0"/>
              <a:t>Can MITM a </a:t>
            </a:r>
            <a:r>
              <a:rPr lang="it-IT" dirty="0" err="1"/>
              <a:t>whole</a:t>
            </a:r>
            <a:r>
              <a:rPr lang="it-IT" dirty="0"/>
              <a:t> set of stations</a:t>
            </a:r>
          </a:p>
          <a:p>
            <a:pPr lvl="1"/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depend</a:t>
            </a:r>
            <a:r>
              <a:rPr lang="it-IT" dirty="0"/>
              <a:t> on the security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victim</a:t>
            </a:r>
            <a:r>
              <a:rPr lang="it-IT" dirty="0"/>
              <a:t> ESSID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9E931E-BF69-4E0E-929B-A15D1DD3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F49362-8844-4215-8A7D-198B649E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51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B86C6-19D3-4428-8624-A6559ADA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487F853-7122-45F1-9B9C-CD8398509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1" y="457200"/>
            <a:ext cx="8490858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69529-8DA0-470A-B221-F1EF406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53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5731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0496-DF53-4F5A-B011-25078405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Captive portals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E576-962D-49C0-B071-F8D48AD32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48" y="1606435"/>
            <a:ext cx="10972800" cy="4525963"/>
          </a:xfrm>
        </p:spPr>
        <p:txBody>
          <a:bodyPr/>
          <a:lstStyle/>
          <a:p>
            <a:r>
              <a:rPr lang="en-US" dirty="0"/>
              <a:t>A dirty workaround for </a:t>
            </a:r>
          </a:p>
          <a:p>
            <a:pPr marL="0" indent="0">
              <a:buNone/>
            </a:pPr>
            <a:r>
              <a:rPr lang="en-US" dirty="0"/>
              <a:t>controlling network access</a:t>
            </a:r>
          </a:p>
          <a:p>
            <a:r>
              <a:rPr lang="en-US" dirty="0"/>
              <a:t>Breaks many standard protocols </a:t>
            </a:r>
          </a:p>
          <a:p>
            <a:pPr marL="0" indent="0">
              <a:buNone/>
            </a:pPr>
            <a:r>
              <a:rPr lang="en-US" dirty="0"/>
              <a:t>and is not HTTPS friendly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71D5E-90C7-4896-9506-42B11566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02EA1-621F-4606-B828-601A3E0F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71682" name="Picture 2" descr="Captive portal-based user authentication in KT, SK Telecom and LG U+&amp;#39;s  Wi-Fi hotspots | NETMANIAS">
            <a:extLst>
              <a:ext uri="{FF2B5EF4-FFF2-40B4-BE49-F238E27FC236}">
                <a16:creationId xmlns:a16="http://schemas.microsoft.com/office/drawing/2014/main" id="{A48E799A-8425-4D27-9716-63F8AD101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68" y="85841"/>
            <a:ext cx="5409417" cy="668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46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WEP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cryptography</a:t>
            </a:r>
            <a:r>
              <a:rPr lang="it-IT" dirty="0"/>
              <a:t> with </a:t>
            </a:r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 err="1"/>
              <a:t>Each</a:t>
            </a:r>
            <a:r>
              <a:rPr lang="it-IT" dirty="0"/>
              <a:t> frame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encoded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</a:p>
          <a:p>
            <a:pPr lvl="1">
              <a:buNone/>
            </a:pPr>
            <a:r>
              <a:rPr lang="it-IT" dirty="0"/>
              <a:t>	RC4( </a:t>
            </a:r>
            <a:r>
              <a:rPr lang="it-IT" dirty="0" err="1"/>
              <a:t>Key</a:t>
            </a:r>
            <a:r>
              <a:rPr lang="it-IT" dirty="0"/>
              <a:t> + IV )</a:t>
            </a:r>
          </a:p>
          <a:p>
            <a:r>
              <a:rPr lang="it-IT" dirty="0"/>
              <a:t>IV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transmitted</a:t>
            </a:r>
            <a:r>
              <a:rPr lang="it-IT" dirty="0"/>
              <a:t> in </a:t>
            </a:r>
            <a:r>
              <a:rPr lang="it-IT" dirty="0" err="1"/>
              <a:t>plain</a:t>
            </a:r>
            <a:r>
              <a:rPr lang="it-IT" dirty="0"/>
              <a:t> text, and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24 bit long: </a:t>
            </a:r>
            <a:r>
              <a:rPr lang="it-IT" dirty="0" err="1"/>
              <a:t>repetitions</a:t>
            </a:r>
            <a:r>
              <a:rPr lang="it-IT" dirty="0"/>
              <a:t> are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allowing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  <a:p>
            <a:r>
              <a:rPr lang="it-IT" dirty="0"/>
              <a:t>Once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allowed</a:t>
            </a:r>
            <a:r>
              <a:rPr lang="it-IT" dirty="0"/>
              <a:t> </a:t>
            </a:r>
            <a:r>
              <a:rPr lang="it-IT" dirty="0" err="1"/>
              <a:t>Hub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sniffing in </a:t>
            </a:r>
            <a:r>
              <a:rPr lang="it-IT" dirty="0" err="1"/>
              <a:t>promiscuous</a:t>
            </a:r>
            <a:r>
              <a:rPr lang="it-IT" dirty="0"/>
              <a:t> mode</a:t>
            </a:r>
          </a:p>
          <a:p>
            <a:r>
              <a:rPr lang="it-IT" dirty="0" err="1"/>
              <a:t>Frames</a:t>
            </a:r>
            <a:r>
              <a:rPr lang="it-IT" dirty="0"/>
              <a:t> can be </a:t>
            </a:r>
            <a:r>
              <a:rPr lang="it-IT" dirty="0" err="1"/>
              <a:t>altered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/>
              <a:t>ICV = CRC-32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lot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predictable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collisions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501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Wep</a:t>
            </a:r>
            <a:r>
              <a:rPr lang="it-IT" dirty="0"/>
              <a:t> Frame Format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/>
          <p:nvPr/>
        </p:nvPicPr>
        <p:blipFill>
          <a:blip r:embed="rId3" cstate="print"/>
          <a:srcRect l="13294" t="16930" r="24638" b="30063"/>
          <a:stretch>
            <a:fillRect/>
          </a:stretch>
        </p:blipFill>
        <p:spPr bwMode="auto">
          <a:xfrm>
            <a:off x="2095472" y="1428736"/>
            <a:ext cx="8072494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7342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Authentication</a:t>
            </a:r>
            <a:r>
              <a:rPr lang="it-IT" dirty="0"/>
              <a:t> (open)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1610436"/>
            <a:ext cx="7745423" cy="369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320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endParaRPr lang="it-IT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772816"/>
            <a:ext cx="843794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880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weaknesses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IV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24 bit = 16M</a:t>
            </a:r>
          </a:p>
          <a:p>
            <a:r>
              <a:rPr lang="it-IT" dirty="0" err="1"/>
              <a:t>Any</a:t>
            </a:r>
            <a:r>
              <a:rPr lang="it-IT" dirty="0"/>
              <a:t> IV can be </a:t>
            </a:r>
            <a:r>
              <a:rPr lang="it-IT" dirty="0" err="1"/>
              <a:t>reused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time</a:t>
            </a:r>
          </a:p>
          <a:p>
            <a:pPr lvl="1"/>
            <a:r>
              <a:rPr lang="it-IT" dirty="0" err="1"/>
              <a:t>Allows</a:t>
            </a:r>
            <a:r>
              <a:rPr lang="it-IT" dirty="0"/>
              <a:t> replay </a:t>
            </a:r>
            <a:r>
              <a:rPr lang="it-IT" dirty="0" err="1"/>
              <a:t>attacks</a:t>
            </a:r>
            <a:r>
              <a:rPr lang="it-IT" dirty="0"/>
              <a:t>: </a:t>
            </a:r>
            <a:r>
              <a:rPr lang="it-IT" dirty="0" err="1"/>
              <a:t>one</a:t>
            </a:r>
            <a:r>
              <a:rPr lang="it-IT" dirty="0"/>
              <a:t> can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lot</a:t>
            </a:r>
            <a:r>
              <a:rPr lang="it-IT" dirty="0"/>
              <a:t> of data </a:t>
            </a:r>
            <a:r>
              <a:rPr lang="it-IT" dirty="0" err="1"/>
              <a:t>encrypted</a:t>
            </a:r>
            <a:r>
              <a:rPr lang="it-IT" dirty="0"/>
              <a:t> with the IV of </a:t>
            </a:r>
            <a:r>
              <a:rPr lang="it-IT" dirty="0" err="1"/>
              <a:t>choice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decode</a:t>
            </a:r>
            <a:r>
              <a:rPr lang="it-IT" dirty="0"/>
              <a:t> RC4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of the </a:t>
            </a:r>
            <a:r>
              <a:rPr lang="it-IT" dirty="0" err="1"/>
              <a:t>key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conflicting</a:t>
            </a:r>
            <a:r>
              <a:rPr lang="it-IT" dirty="0"/>
              <a:t> </a:t>
            </a:r>
            <a:r>
              <a:rPr lang="it-IT" dirty="0" err="1"/>
              <a:t>packets</a:t>
            </a:r>
            <a:r>
              <a:rPr lang="it-IT" dirty="0"/>
              <a:t> with </a:t>
            </a:r>
            <a:r>
              <a:rPr lang="it-IT" dirty="0" err="1"/>
              <a:t>same</a:t>
            </a:r>
            <a:r>
              <a:rPr lang="it-IT" dirty="0"/>
              <a:t> ICV</a:t>
            </a:r>
          </a:p>
        </p:txBody>
      </p:sp>
    </p:spTree>
    <p:extLst>
      <p:ext uri="{BB962C8B-B14F-4D97-AF65-F5344CB8AC3E}">
        <p14:creationId xmlns:p14="http://schemas.microsoft.com/office/powerpoint/2010/main" val="324885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47863" y="0"/>
            <a:ext cx="7772400" cy="1143000"/>
          </a:xfrm>
        </p:spPr>
        <p:txBody>
          <a:bodyPr/>
          <a:lstStyle/>
          <a:p>
            <a:r>
              <a:rPr lang="en-US"/>
              <a:t>Link layer: context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12926" y="1258888"/>
            <a:ext cx="4151313" cy="4648200"/>
          </a:xfrm>
        </p:spPr>
        <p:txBody>
          <a:bodyPr/>
          <a:lstStyle/>
          <a:p>
            <a:r>
              <a:rPr lang="en-US" sz="2400" dirty="0"/>
              <a:t>datagram transferred by different link protocols over different links:</a:t>
            </a:r>
          </a:p>
          <a:p>
            <a:pPr lvl="1"/>
            <a:r>
              <a:rPr lang="en-US" sz="2000" dirty="0"/>
              <a:t>e.g., Ethernet on first link, frame relay on intermediate links, 802.11 on last link</a:t>
            </a:r>
          </a:p>
          <a:p>
            <a:r>
              <a:rPr lang="en-US" sz="2400" dirty="0"/>
              <a:t>each  link protocol provides different services</a:t>
            </a:r>
          </a:p>
          <a:p>
            <a:pPr lvl="1"/>
            <a:r>
              <a:rPr lang="en-US" sz="2000" dirty="0"/>
              <a:t>e.g., may or may not provide retransmissions over the link at hand</a:t>
            </a:r>
          </a:p>
        </p:txBody>
      </p:sp>
      <p:sp>
        <p:nvSpPr>
          <p:cNvPr id="299012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448696" y="1177047"/>
            <a:ext cx="4187825" cy="46482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transportation analogy</a:t>
            </a:r>
          </a:p>
          <a:p>
            <a:r>
              <a:rPr lang="en-US" sz="2000" dirty="0"/>
              <a:t>trip from Princeton to Lausanne</a:t>
            </a:r>
          </a:p>
          <a:p>
            <a:pPr lvl="1"/>
            <a:r>
              <a:rPr lang="en-US" sz="2000" dirty="0"/>
              <a:t>limo: Princeton to JFK</a:t>
            </a:r>
          </a:p>
          <a:p>
            <a:pPr lvl="1"/>
            <a:r>
              <a:rPr lang="en-US" sz="2000" dirty="0"/>
              <a:t>plane: JFK to Geneva</a:t>
            </a:r>
          </a:p>
          <a:p>
            <a:pPr lvl="1"/>
            <a:r>
              <a:rPr lang="en-US" sz="2000" dirty="0"/>
              <a:t>train: Geneva to Lausanne</a:t>
            </a:r>
          </a:p>
          <a:p>
            <a:r>
              <a:rPr lang="en-US" sz="2400" dirty="0"/>
              <a:t>tourist = </a:t>
            </a:r>
            <a:r>
              <a:rPr lang="en-US" sz="2400" dirty="0">
                <a:solidFill>
                  <a:srgbClr val="FF0000"/>
                </a:solidFill>
              </a:rPr>
              <a:t>datagram</a:t>
            </a:r>
            <a:endParaRPr lang="en-US" sz="2400" dirty="0"/>
          </a:p>
          <a:p>
            <a:r>
              <a:rPr lang="en-US" sz="2400" dirty="0"/>
              <a:t>transport segment = </a:t>
            </a:r>
            <a:r>
              <a:rPr lang="en-US" sz="2400" dirty="0">
                <a:solidFill>
                  <a:srgbClr val="FF0000"/>
                </a:solidFill>
              </a:rPr>
              <a:t>communication link</a:t>
            </a:r>
            <a:endParaRPr lang="en-US" sz="2400" dirty="0"/>
          </a:p>
          <a:p>
            <a:r>
              <a:rPr lang="en-US" sz="2400" dirty="0"/>
              <a:t>transportation mode = </a:t>
            </a:r>
            <a:r>
              <a:rPr lang="en-US" sz="2400" dirty="0">
                <a:solidFill>
                  <a:srgbClr val="FF0000"/>
                </a:solidFill>
              </a:rPr>
              <a:t>link layer protocol</a:t>
            </a:r>
            <a:endParaRPr lang="en-US" sz="2400" dirty="0"/>
          </a:p>
          <a:p>
            <a:r>
              <a:rPr lang="en-US" sz="2400" dirty="0"/>
              <a:t>travel agent = </a:t>
            </a:r>
            <a:r>
              <a:rPr lang="en-US" sz="2400" dirty="0">
                <a:solidFill>
                  <a:srgbClr val="FF0000"/>
                </a:solidFill>
              </a:rPr>
              <a:t>routing algorithm</a:t>
            </a:r>
          </a:p>
          <a:p>
            <a:pPr lvl="1"/>
            <a:endParaRPr lang="en-US" sz="2000" dirty="0"/>
          </a:p>
        </p:txBody>
      </p:sp>
      <p:sp>
        <p:nvSpPr>
          <p:cNvPr id="5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F18DF586-671F-46B5-B690-1DB606ECD05F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84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WPA: TKIP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scheme</a:t>
            </a:r>
            <a:r>
              <a:rPr lang="it-IT" dirty="0"/>
              <a:t> 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1" t="17052" r="8163" b="10175"/>
          <a:stretch/>
        </p:blipFill>
        <p:spPr bwMode="auto">
          <a:xfrm>
            <a:off x="2394012" y="1731146"/>
            <a:ext cx="7523332" cy="409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882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with </a:t>
            </a:r>
            <a:r>
              <a:rPr lang="it-IT" dirty="0" err="1"/>
              <a:t>improvements</a:t>
            </a:r>
            <a:endParaRPr lang="it-IT" dirty="0"/>
          </a:p>
          <a:p>
            <a:pPr lvl="1">
              <a:buNone/>
            </a:pPr>
            <a:r>
              <a:rPr lang="it-IT" dirty="0"/>
              <a:t>TKIP: </a:t>
            </a:r>
            <a:r>
              <a:rPr lang="it-IT" dirty="0" err="1"/>
              <a:t>keeps</a:t>
            </a:r>
            <a:r>
              <a:rPr lang="it-IT" dirty="0"/>
              <a:t> RC4 with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IVs</a:t>
            </a:r>
            <a:r>
              <a:rPr lang="it-IT" dirty="0"/>
              <a:t>: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reused</a:t>
            </a:r>
            <a:r>
              <a:rPr lang="it-IT" dirty="0"/>
              <a:t>. The new MIC (Message </a:t>
            </a:r>
            <a:r>
              <a:rPr lang="it-IT" dirty="0" err="1"/>
              <a:t>Integrity</a:t>
            </a:r>
            <a:r>
              <a:rPr lang="it-IT" dirty="0"/>
              <a:t> Check) </a:t>
            </a:r>
            <a:r>
              <a:rPr lang="it-IT" dirty="0" err="1"/>
              <a:t>was</a:t>
            </a:r>
            <a:r>
              <a:rPr lang="it-IT" dirty="0"/>
              <a:t> more </a:t>
            </a:r>
            <a:r>
              <a:rPr lang="it-IT" dirty="0" err="1"/>
              <a:t>cryptographically</a:t>
            </a:r>
            <a:r>
              <a:rPr lang="it-IT" dirty="0"/>
              <a:t> </a:t>
            </a:r>
            <a:r>
              <a:rPr lang="it-IT" dirty="0" err="1"/>
              <a:t>robust</a:t>
            </a:r>
            <a:endParaRPr lang="it-IT" dirty="0"/>
          </a:p>
          <a:p>
            <a:r>
              <a:rPr lang="it-IT" dirty="0"/>
              <a:t>WPA2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CCMP = AES with special </a:t>
            </a:r>
            <a:r>
              <a:rPr lang="it-IT" dirty="0" err="1"/>
              <a:t>cipher</a:t>
            </a:r>
            <a:r>
              <a:rPr lang="it-IT" dirty="0"/>
              <a:t> mode</a:t>
            </a:r>
          </a:p>
          <a:p>
            <a:pPr lvl="1"/>
            <a:r>
              <a:rPr lang="it-IT" dirty="0"/>
              <a:t>Session PTK &amp; GTK are </a:t>
            </a:r>
            <a:r>
              <a:rPr lang="it-IT" dirty="0" err="1"/>
              <a:t>exchanged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authentication. </a:t>
            </a:r>
            <a:r>
              <a:rPr lang="it-IT" dirty="0" err="1"/>
              <a:t>PTKs</a:t>
            </a:r>
            <a:r>
              <a:rPr lang="it-IT" dirty="0"/>
              <a:t> are Peer to Peer (WPA and WPA2)</a:t>
            </a:r>
          </a:p>
          <a:p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the </a:t>
            </a:r>
            <a:r>
              <a:rPr lang="it-IT" dirty="0" err="1"/>
              <a:t>pre-shared</a:t>
            </a:r>
            <a:r>
              <a:rPr lang="it-IT" dirty="0"/>
              <a:t> key, </a:t>
            </a:r>
            <a:r>
              <a:rPr lang="it-IT" b="1" dirty="0" err="1"/>
              <a:t>you</a:t>
            </a:r>
            <a:r>
              <a:rPr lang="it-IT" b="1" dirty="0"/>
              <a:t> </a:t>
            </a:r>
            <a:r>
              <a:rPr lang="it-IT" b="1" dirty="0" err="1"/>
              <a:t>can’t</a:t>
            </a:r>
            <a:r>
              <a:rPr lang="it-IT" b="1" dirty="0"/>
              <a:t> </a:t>
            </a:r>
            <a:r>
              <a:rPr lang="it-IT" b="1" dirty="0" err="1"/>
              <a:t>directly</a:t>
            </a:r>
            <a:r>
              <a:rPr lang="it-IT" b="1" dirty="0"/>
              <a:t>  </a:t>
            </a:r>
            <a:r>
              <a:rPr lang="it-IT" b="1" dirty="0" err="1"/>
              <a:t>decode</a:t>
            </a:r>
            <a:r>
              <a:rPr lang="it-IT" dirty="0"/>
              <a:t> </a:t>
            </a:r>
            <a:r>
              <a:rPr lang="it-IT" dirty="0" err="1"/>
              <a:t>everybody’s</a:t>
            </a:r>
            <a:r>
              <a:rPr lang="it-IT" dirty="0"/>
              <a:t> else </a:t>
            </a:r>
            <a:r>
              <a:rPr lang="it-IT" dirty="0" err="1"/>
              <a:t>traffic</a:t>
            </a:r>
            <a:endParaRPr lang="it-IT" dirty="0"/>
          </a:p>
          <a:p>
            <a:r>
              <a:rPr lang="it-IT" dirty="0" err="1"/>
              <a:t>PTKs</a:t>
            </a:r>
            <a:r>
              <a:rPr lang="it-IT" dirty="0"/>
              <a:t> &amp; </a:t>
            </a:r>
            <a:r>
              <a:rPr lang="it-IT" dirty="0" err="1"/>
              <a:t>GTKs</a:t>
            </a:r>
            <a:r>
              <a:rPr lang="it-IT" dirty="0"/>
              <a:t> are </a:t>
            </a:r>
            <a:r>
              <a:rPr lang="it-IT" dirty="0" err="1"/>
              <a:t>periodically</a:t>
            </a:r>
            <a:r>
              <a:rPr lang="it-IT" dirty="0"/>
              <a:t> re-</a:t>
            </a:r>
            <a:r>
              <a:rPr lang="it-IT" dirty="0" err="1"/>
              <a:t>generated</a:t>
            </a:r>
            <a:endParaRPr lang="it-IT" dirty="0"/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7743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1CCAC-6565-485F-87B2-F32D3D23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6E3725-BD42-4EFF-8CA0-20CA7F44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4" r="2062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0078D-1092-474C-BBB4-4F5CB72F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62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25791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hierarchy</a:t>
            </a:r>
            <a:endParaRPr lang="it-I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11250" t="23750" r="36719" b="15000"/>
          <a:stretch>
            <a:fillRect/>
          </a:stretch>
        </p:blipFill>
        <p:spPr bwMode="auto">
          <a:xfrm>
            <a:off x="2381225" y="1643050"/>
            <a:ext cx="7120473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4355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WPA </a:t>
            </a:r>
            <a:r>
              <a:rPr lang="it-IT" dirty="0" err="1"/>
              <a:t>Authorization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6172" t="16250" r="38125" b="13750"/>
          <a:stretch>
            <a:fillRect/>
          </a:stretch>
        </p:blipFill>
        <p:spPr bwMode="auto">
          <a:xfrm>
            <a:off x="2952728" y="1214422"/>
            <a:ext cx="6301852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sellaDiTesto 6"/>
          <p:cNvSpPr txBox="1"/>
          <p:nvPr/>
        </p:nvSpPr>
        <p:spPr>
          <a:xfrm>
            <a:off x="4257974" y="3068960"/>
            <a:ext cx="397866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900" dirty="0"/>
              <a:t>PTK</a:t>
            </a:r>
            <a:endParaRPr lang="it-IT" sz="11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400257" y="616530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PRF-X: </a:t>
            </a:r>
            <a:r>
              <a:rPr lang="it-IT" dirty="0" err="1"/>
              <a:t>RfC</a:t>
            </a:r>
            <a:r>
              <a:rPr lang="it-IT" dirty="0"/>
              <a:t> 4346</a:t>
            </a:r>
          </a:p>
        </p:txBody>
      </p:sp>
    </p:spTree>
    <p:extLst>
      <p:ext uri="{BB962C8B-B14F-4D97-AF65-F5344CB8AC3E}">
        <p14:creationId xmlns:p14="http://schemas.microsoft.com/office/powerpoint/2010/main" val="3752552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WPA-Personal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t-IT" b="1" dirty="0" err="1"/>
              <a:t>Step</a:t>
            </a:r>
            <a:r>
              <a:rPr lang="it-IT" b="1" dirty="0"/>
              <a:t> 2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present</a:t>
            </a:r>
            <a:r>
              <a:rPr lang="it-IT" b="1" dirty="0"/>
              <a:t> in WPA1/2-Personal</a:t>
            </a:r>
          </a:p>
          <a:p>
            <a:pPr marL="594360" indent="-457200"/>
            <a:r>
              <a:rPr lang="it-IT" dirty="0"/>
              <a:t>MK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from PMK</a:t>
            </a:r>
          </a:p>
          <a:p>
            <a:pPr marL="594360" indent="-457200"/>
            <a:r>
              <a:rPr lang="it-IT" dirty="0"/>
              <a:t>PMK (256 bit)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from </a:t>
            </a:r>
            <a:r>
              <a:rPr lang="it-IT" dirty="0" err="1"/>
              <a:t>passphrases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a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pPr marL="594360" indent="-457200"/>
            <a:endParaRPr lang="it-IT" dirty="0"/>
          </a:p>
          <a:p>
            <a:pPr marL="850392" lvl="1" indent="-457200"/>
            <a:r>
              <a:rPr lang="it-IT" dirty="0"/>
              <a:t>PBKDF2 (P, S, c, </a:t>
            </a:r>
            <a:r>
              <a:rPr lang="it-IT" dirty="0" err="1"/>
              <a:t>dkLen</a:t>
            </a:r>
            <a:r>
              <a:rPr lang="it-IT" dirty="0"/>
              <a:t>) = PMK  (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RfC</a:t>
            </a:r>
            <a:r>
              <a:rPr lang="it-IT" dirty="0"/>
              <a:t> 2898)</a:t>
            </a:r>
          </a:p>
          <a:p>
            <a:pPr marL="594360" indent="-457200"/>
            <a:endParaRPr lang="it-IT" b="1" dirty="0"/>
          </a:p>
          <a:p>
            <a:pPr marL="594360" indent="-457200"/>
            <a:r>
              <a:rPr lang="it-IT" b="1" dirty="0" err="1"/>
              <a:t>where</a:t>
            </a:r>
            <a:r>
              <a:rPr lang="it-IT" b="1" dirty="0"/>
              <a:t>: </a:t>
            </a:r>
          </a:p>
          <a:p>
            <a:pPr marL="850392" lvl="1" indent="-457200"/>
            <a:r>
              <a:rPr lang="it-IT" dirty="0"/>
              <a:t>PBKDF2 </a:t>
            </a:r>
            <a:r>
              <a:rPr lang="it-IT" dirty="0" err="1"/>
              <a:t>is</a:t>
            </a:r>
            <a:r>
              <a:rPr lang="it-IT" dirty="0"/>
              <a:t> a HMAC-SHA1 «</a:t>
            </a:r>
            <a:r>
              <a:rPr lang="it-IT" dirty="0" err="1"/>
              <a:t>repeated</a:t>
            </a:r>
            <a:r>
              <a:rPr lang="it-IT" dirty="0"/>
              <a:t>» c </a:t>
            </a:r>
            <a:r>
              <a:rPr lang="it-IT" dirty="0" err="1"/>
              <a:t>times</a:t>
            </a:r>
            <a:r>
              <a:rPr lang="it-IT" dirty="0"/>
              <a:t> over P and S</a:t>
            </a:r>
          </a:p>
          <a:p>
            <a:pPr marL="850392" lvl="1" indent="-457200"/>
            <a:r>
              <a:rPr lang="it-IT" dirty="0"/>
              <a:t>P = </a:t>
            </a:r>
            <a:r>
              <a:rPr lang="it-IT" dirty="0" err="1"/>
              <a:t>passphrase</a:t>
            </a:r>
            <a:r>
              <a:rPr lang="it-IT" dirty="0"/>
              <a:t>, S = SSID, c = 4096 (!)</a:t>
            </a:r>
          </a:p>
          <a:p>
            <a:pPr marL="850392" lvl="1" indent="-457200"/>
            <a:r>
              <a:rPr lang="it-IT" dirty="0"/>
              <a:t>Output: PMK, (</a:t>
            </a:r>
            <a:r>
              <a:rPr lang="it-IT" dirty="0" err="1"/>
              <a:t>dkLen</a:t>
            </a:r>
            <a:r>
              <a:rPr lang="it-IT" dirty="0"/>
              <a:t> =256 bit long)</a:t>
            </a:r>
          </a:p>
          <a:p>
            <a:pPr marL="850392" lvl="1" indent="-457200"/>
            <a:endParaRPr lang="it-IT" dirty="0"/>
          </a:p>
          <a:p>
            <a:pPr marL="594360" indent="-457200"/>
            <a:r>
              <a:rPr lang="it-IT" b="1" dirty="0" err="1"/>
              <a:t>Possibility</a:t>
            </a:r>
            <a:r>
              <a:rPr lang="it-IT" b="1" dirty="0"/>
              <a:t> of </a:t>
            </a:r>
            <a:r>
              <a:rPr lang="it-IT" b="1" dirty="0" err="1"/>
              <a:t>rainbow</a:t>
            </a:r>
            <a:r>
              <a:rPr lang="it-IT" b="1" dirty="0"/>
              <a:t> </a:t>
            </a:r>
            <a:r>
              <a:rPr lang="it-IT" b="1" dirty="0" err="1"/>
              <a:t>table</a:t>
            </a:r>
            <a:r>
              <a:rPr lang="it-IT" b="1" dirty="0"/>
              <a:t> </a:t>
            </a:r>
            <a:r>
              <a:rPr lang="it-IT" b="1" dirty="0" err="1"/>
              <a:t>attack</a:t>
            </a:r>
            <a:r>
              <a:rPr lang="it-IT" b="1" dirty="0"/>
              <a:t> over common SSID</a:t>
            </a:r>
          </a:p>
          <a:p>
            <a:pPr marL="850392" lvl="1" indent="-457200"/>
            <a:endParaRPr lang="it-IT" dirty="0"/>
          </a:p>
          <a:p>
            <a:pPr marL="850392" lvl="1" indent="-457200"/>
            <a:r>
              <a:rPr lang="it-IT" dirty="0">
                <a:hlinkClick r:id="rId3"/>
              </a:rPr>
              <a:t>Rainbow </a:t>
            </a:r>
            <a:r>
              <a:rPr lang="it-IT" dirty="0" err="1">
                <a:hlinkClick r:id="rId3"/>
              </a:rPr>
              <a:t>tables</a:t>
            </a:r>
            <a:r>
              <a:rPr lang="it-IT" dirty="0">
                <a:hlinkClick r:id="rId3"/>
              </a:rPr>
              <a:t>: http://www.renderlab.net/projects/WPA-tables/</a:t>
            </a:r>
            <a:endParaRPr lang="it-IT" dirty="0"/>
          </a:p>
          <a:p>
            <a:pPr marL="850392" lvl="1" indent="-457200"/>
            <a:r>
              <a:rPr lang="it-IT" dirty="0" err="1"/>
              <a:t>Bruteforcer</a:t>
            </a:r>
            <a:r>
              <a:rPr lang="it-IT" dirty="0"/>
              <a:t>: </a:t>
            </a:r>
            <a:r>
              <a:rPr lang="it-IT" dirty="0" err="1"/>
              <a:t>coWPAtty</a:t>
            </a:r>
            <a:endParaRPr lang="it-IT" dirty="0"/>
          </a:p>
          <a:p>
            <a:pPr marL="850392" lvl="1" indent="-457200"/>
            <a:r>
              <a:rPr lang="it-IT" dirty="0"/>
              <a:t>Rainbow </a:t>
            </a:r>
            <a:r>
              <a:rPr lang="it-IT" dirty="0" err="1"/>
              <a:t>table</a:t>
            </a:r>
            <a:r>
              <a:rPr lang="it-IT" dirty="0"/>
              <a:t> generator : </a:t>
            </a:r>
            <a:r>
              <a:rPr lang="it-IT" dirty="0" err="1"/>
              <a:t>Pyrit</a:t>
            </a:r>
            <a:endParaRPr lang="it-IT" dirty="0"/>
          </a:p>
          <a:p>
            <a:pPr marL="850392" lvl="1" indent="-457200"/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SSIDs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http://www.wigle.net/gps/gps//Stat</a:t>
            </a:r>
            <a:endParaRPr lang="it-IT" dirty="0"/>
          </a:p>
          <a:p>
            <a:pPr marL="850392" lvl="1" indent="-457200"/>
            <a:endParaRPr lang="it-IT" dirty="0"/>
          </a:p>
          <a:p>
            <a:pPr marL="450342" indent="-457200"/>
            <a:r>
              <a:rPr lang="it-IT" dirty="0" err="1"/>
              <a:t>Commond</a:t>
            </a:r>
            <a:r>
              <a:rPr lang="it-IT" dirty="0"/>
              <a:t> SSID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avoided</a:t>
            </a:r>
            <a:r>
              <a:rPr lang="it-IT" dirty="0"/>
              <a:t>…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common </a:t>
            </a:r>
            <a:r>
              <a:rPr lang="it-IT" dirty="0" err="1"/>
              <a:t>passwords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story.</a:t>
            </a:r>
          </a:p>
        </p:txBody>
      </p:sp>
    </p:spTree>
    <p:extLst>
      <p:ext uri="{BB962C8B-B14F-4D97-AF65-F5344CB8AC3E}">
        <p14:creationId xmlns:p14="http://schemas.microsoft.com/office/powerpoint/2010/main" val="35735860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</a:t>
            </a:r>
            <a:r>
              <a:rPr lang="it-IT" dirty="0" err="1"/>
              <a:t>Enterprise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An </a:t>
            </a:r>
            <a:r>
              <a:rPr lang="it-IT" sz="2800" dirty="0" err="1"/>
              <a:t>authenticated</a:t>
            </a:r>
            <a:r>
              <a:rPr lang="it-IT" sz="2800" dirty="0"/>
              <a:t> server </a:t>
            </a:r>
            <a:r>
              <a:rPr lang="it-IT" sz="2800" dirty="0" err="1"/>
              <a:t>comes</a:t>
            </a:r>
            <a:r>
              <a:rPr lang="it-IT" sz="2800" dirty="0"/>
              <a:t> </a:t>
            </a:r>
            <a:r>
              <a:rPr lang="it-IT" sz="2800" dirty="0" err="1"/>
              <a:t>into</a:t>
            </a:r>
            <a:r>
              <a:rPr lang="it-IT" sz="2800" dirty="0"/>
              <a:t> play</a:t>
            </a:r>
          </a:p>
          <a:p>
            <a:r>
              <a:rPr lang="it-IT" sz="2800" dirty="0"/>
              <a:t>Personal account are </a:t>
            </a:r>
            <a:r>
              <a:rPr lang="it-IT" sz="2800" dirty="0" err="1"/>
              <a:t>now</a:t>
            </a:r>
            <a:r>
              <a:rPr lang="it-IT" sz="2800" dirty="0"/>
              <a:t> </a:t>
            </a:r>
            <a:r>
              <a:rPr lang="it-IT" sz="2800" dirty="0" err="1"/>
              <a:t>possible</a:t>
            </a:r>
            <a:r>
              <a:rPr lang="it-IT" sz="2800" dirty="0"/>
              <a:t>. </a:t>
            </a:r>
            <a:r>
              <a:rPr lang="it-IT" sz="2800" dirty="0" err="1"/>
              <a:t>There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no MASTER PMK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0738" y="2982899"/>
            <a:ext cx="4271313" cy="355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8308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802.1x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steps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1953" t="25000" r="37422" b="20000"/>
          <a:stretch>
            <a:fillRect/>
          </a:stretch>
        </p:blipFill>
        <p:spPr bwMode="auto">
          <a:xfrm>
            <a:off x="2238349" y="1428736"/>
            <a:ext cx="7598405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614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</a:t>
            </a:r>
            <a:r>
              <a:rPr lang="it-IT" dirty="0" err="1"/>
              <a:t>pre-auth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14765" t="23750" r="26172" b="16250"/>
          <a:stretch>
            <a:fillRect/>
          </a:stretch>
        </p:blipFill>
        <p:spPr bwMode="auto">
          <a:xfrm>
            <a:off x="2149050" y="1428736"/>
            <a:ext cx="787604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8374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Authentication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874197" y="5731214"/>
            <a:ext cx="8634919" cy="676072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Step 3: </a:t>
            </a:r>
            <a:r>
              <a:rPr lang="it-IT" dirty="0" err="1"/>
              <a:t>Normal</a:t>
            </a:r>
            <a:r>
              <a:rPr lang="it-IT" dirty="0"/>
              <a:t> 4-way </a:t>
            </a:r>
            <a:r>
              <a:rPr lang="it-IT" dirty="0" err="1"/>
              <a:t>but</a:t>
            </a:r>
            <a:r>
              <a:rPr lang="it-IT" dirty="0"/>
              <a:t> with MK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4062" t="15000" r="25469" b="16250"/>
          <a:stretch>
            <a:fillRect/>
          </a:stretch>
        </p:blipFill>
        <p:spPr bwMode="auto">
          <a:xfrm>
            <a:off x="2879388" y="1280194"/>
            <a:ext cx="6219529" cy="397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478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Layer Services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2008188" y="1419225"/>
            <a:ext cx="7772400" cy="4648200"/>
          </a:xfrm>
        </p:spPr>
        <p:txBody>
          <a:bodyPr/>
          <a:lstStyle/>
          <a:p>
            <a:r>
              <a:rPr lang="en-US" sz="2400" i="1" dirty="0">
                <a:solidFill>
                  <a:srgbClr val="FF0000"/>
                </a:solidFill>
              </a:rPr>
              <a:t>framing, link access: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encapsulate datagram into frame, adding header, trailer</a:t>
            </a:r>
          </a:p>
          <a:p>
            <a:pPr lvl="1"/>
            <a:r>
              <a:rPr lang="en-US" sz="2000" dirty="0"/>
              <a:t>channel access if shared medium</a:t>
            </a:r>
          </a:p>
          <a:p>
            <a:pPr lvl="1"/>
            <a:r>
              <a:rPr lang="en-US" sz="2000" dirty="0"/>
              <a:t>“MAC” addresses used in frame headers to identify source, </a:t>
            </a:r>
            <a:r>
              <a:rPr lang="en-US" sz="2000" dirty="0" err="1"/>
              <a:t>dest</a:t>
            </a:r>
            <a:r>
              <a:rPr lang="en-US" sz="2000" dirty="0"/>
              <a:t>  </a:t>
            </a:r>
          </a:p>
          <a:p>
            <a:pPr lvl="2"/>
            <a:r>
              <a:rPr lang="en-US" dirty="0"/>
              <a:t>different from IP address!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reliable delivery between adjacent nodes</a:t>
            </a:r>
          </a:p>
          <a:p>
            <a:pPr lvl="1"/>
            <a:r>
              <a:rPr lang="en-US" sz="2000" dirty="0"/>
              <a:t>we learned how to do this already (chapter 3)!</a:t>
            </a:r>
          </a:p>
          <a:p>
            <a:pPr lvl="1"/>
            <a:r>
              <a:rPr lang="en-US" sz="2000" dirty="0"/>
              <a:t>seldom used on low bit-error link (fiber, some twisted pair)</a:t>
            </a:r>
          </a:p>
          <a:p>
            <a:pPr lvl="1"/>
            <a:r>
              <a:rPr lang="en-US" sz="2000" dirty="0"/>
              <a:t>wireless links: high error rates</a:t>
            </a:r>
          </a:p>
          <a:p>
            <a:pPr lvl="2"/>
            <a:r>
              <a:rPr lang="en-US" dirty="0"/>
              <a:t>Q: why both link-level and end2end reliability?</a:t>
            </a:r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C81CE3A8-FC1E-4EBA-BF43-45171C10D681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23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FB18-0E3D-47D5-8573-0B94B99D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RADIUS server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060A-A326-48DD-B45F-987E3981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AAA services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Talks only with authorized authenticators providing the right “RADIUS secret”</a:t>
            </a:r>
          </a:p>
          <a:p>
            <a:r>
              <a:rPr lang="en-US" dirty="0"/>
              <a:t>(Authenticator == Access Point)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A1356-0985-4A1F-B5D0-BBCA848E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EF86D-B60B-47D3-BE4A-7FE6931B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20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9514-C69E-B8D2-7F05-A89865EF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concept: the </a:t>
            </a:r>
            <a:r>
              <a:rPr lang="en-US" dirty="0" err="1"/>
              <a:t>Eduroam</a:t>
            </a:r>
            <a:r>
              <a:rPr lang="en-US" dirty="0"/>
              <a:t> network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C97CD-6102-7C74-CC8D-3C35EA99A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A231D-840B-535B-D4A4-0E7454B4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85440-FAB2-05BE-99AD-29CAD3D3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CE95B2-B124-2850-8A9D-0FDEFDCF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5" y="1833563"/>
            <a:ext cx="10443194" cy="429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116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CF75-C62F-4106-8023-6C975A12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74638"/>
            <a:ext cx="846630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PROs and CONs of a </a:t>
            </a:r>
            <a:r>
              <a:rPr lang="en-US" dirty="0" err="1"/>
              <a:t>WPAx</a:t>
            </a:r>
            <a:r>
              <a:rPr lang="en-US" dirty="0"/>
              <a:t>-Enterprise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453D2-7200-49E2-B32A-584A6897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handle individual accounts</a:t>
            </a:r>
          </a:p>
          <a:p>
            <a:pPr lvl="1"/>
            <a:r>
              <a:rPr lang="en-US" dirty="0"/>
              <a:t>Better accountability, personal firewalling, etc.</a:t>
            </a:r>
          </a:p>
          <a:p>
            <a:r>
              <a:rPr lang="en-US" dirty="0"/>
              <a:t>More robust authentication on the  AP+RADIUS side</a:t>
            </a:r>
          </a:p>
          <a:p>
            <a:r>
              <a:rPr lang="en-US" dirty="0"/>
              <a:t>Need more resources and careful configuration</a:t>
            </a:r>
          </a:p>
          <a:p>
            <a:r>
              <a:rPr lang="en-US" dirty="0"/>
              <a:t>RADIUS certificates still poorly handled on client side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27CAB-4200-418C-A4CE-DBE2668F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2196D-AC9A-4202-9838-2DFE08CB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6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3A0D38-051C-4799-83D7-84D753C8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CVE-2012-4366</a:t>
            </a:r>
            <a:br>
              <a:rPr lang="it-IT" b="1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14977A-DB26-4532-BE5D-AAD54717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Generation of </a:t>
            </a:r>
            <a:r>
              <a:rPr lang="it-IT" dirty="0" err="1"/>
              <a:t>passphrase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AP MAC </a:t>
            </a:r>
            <a:r>
              <a:rPr lang="it-IT" dirty="0" err="1"/>
              <a:t>value</a:t>
            </a:r>
            <a:r>
              <a:rPr lang="it-IT" dirty="0"/>
              <a:t> for some Belkin AP models.</a:t>
            </a:r>
          </a:p>
          <a:p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u="sng" dirty="0">
                <a:hlinkClick r:id="rId2"/>
              </a:rPr>
              <a:t>CWE-656 </a:t>
            </a:r>
          </a:p>
          <a:p>
            <a:pPr marL="457200" lvl="1" indent="0">
              <a:buNone/>
            </a:pPr>
            <a:r>
              <a:rPr lang="it-IT" dirty="0"/>
              <a:t>Reliance on security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obscurity</a:t>
            </a:r>
            <a:endParaRPr lang="it-IT" dirty="0"/>
          </a:p>
          <a:p>
            <a:pPr marL="57150" indent="0">
              <a:buNone/>
            </a:pPr>
            <a:br>
              <a:rPr lang="it-IT" sz="2400" dirty="0"/>
            </a:br>
            <a:r>
              <a:rPr lang="it-IT" sz="2400" dirty="0"/>
              <a:t>On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old</a:t>
            </a:r>
            <a:r>
              <a:rPr lang="it-IT" sz="2400" dirty="0"/>
              <a:t> Telecom routers, the default WPA </a:t>
            </a:r>
            <a:r>
              <a:rPr lang="it-IT" sz="2400" dirty="0" err="1"/>
              <a:t>passphrase</a:t>
            </a:r>
            <a:r>
              <a:rPr lang="it-IT" sz="2400" dirty="0"/>
              <a:t> </a:t>
            </a:r>
            <a:r>
              <a:rPr lang="it-IT" sz="2400" dirty="0" err="1"/>
              <a:t>could</a:t>
            </a:r>
            <a:r>
              <a:rPr lang="it-IT" sz="2400" dirty="0"/>
              <a:t> be </a:t>
            </a:r>
            <a:r>
              <a:rPr lang="it-IT" sz="2400" dirty="0" err="1"/>
              <a:t>generated</a:t>
            </a:r>
            <a:r>
              <a:rPr lang="it-IT" sz="2400" dirty="0"/>
              <a:t> from </a:t>
            </a:r>
            <a:r>
              <a:rPr lang="it-IT" sz="2400" dirty="0" err="1"/>
              <a:t>router’s</a:t>
            </a:r>
            <a:r>
              <a:rPr lang="it-IT" sz="2400" dirty="0"/>
              <a:t> MAC </a:t>
            </a:r>
            <a:r>
              <a:rPr lang="it-IT" sz="2400" dirty="0" err="1"/>
              <a:t>address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an </a:t>
            </a:r>
            <a:br>
              <a:rPr lang="it-IT" sz="2400" dirty="0"/>
            </a:br>
            <a:r>
              <a:rPr lang="it-IT" sz="2400" b="1" dirty="0" err="1"/>
              <a:t>hardwired</a:t>
            </a:r>
            <a:r>
              <a:rPr lang="it-IT" sz="2400" b="1" dirty="0"/>
              <a:t> «</a:t>
            </a:r>
            <a:r>
              <a:rPr lang="it-IT" sz="2400" b="1" dirty="0" err="1"/>
              <a:t>encryption</a:t>
            </a:r>
            <a:r>
              <a:rPr lang="it-IT" sz="2400" b="1" dirty="0"/>
              <a:t>» </a:t>
            </a:r>
            <a:r>
              <a:rPr lang="it-IT" sz="2400" b="1" dirty="0" err="1"/>
              <a:t>algorithm</a:t>
            </a:r>
            <a:endParaRPr lang="it-IT" sz="2400" b="1" dirty="0"/>
          </a:p>
          <a:p>
            <a:pPr marL="457200" lvl="1" indent="0">
              <a:buNone/>
            </a:pPr>
            <a:endParaRPr lang="it-IT" dirty="0">
              <a:hlinkClick r:id="rId2"/>
            </a:endParaRP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72426D-BDDB-4D8C-929C-12D03CE6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4B607A-71B0-4757-BE91-278FC571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71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to </a:t>
            </a:r>
            <a:r>
              <a:rPr lang="it-IT" dirty="0" err="1"/>
              <a:t>know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WPA-Personal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ensure</a:t>
            </a:r>
            <a:r>
              <a:rPr lang="it-IT" dirty="0"/>
              <a:t> PFS (Perfect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Secrecy</a:t>
            </a:r>
            <a:r>
              <a:rPr lang="it-IT" dirty="0"/>
              <a:t>)</a:t>
            </a:r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DoS</a:t>
            </a:r>
            <a:endParaRPr lang="it-IT" dirty="0">
              <a:sym typeface="Wingdings" pitchFamily="2" charset="2"/>
            </a:endParaRPr>
          </a:p>
          <a:p>
            <a:r>
              <a:rPr lang="it-IT" dirty="0" err="1">
                <a:sym typeface="Wingdings" pitchFamily="2" charset="2"/>
              </a:rPr>
              <a:t>Rogue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APs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 err="1">
                <a:sym typeface="Wingdings" pitchFamily="2" charset="2"/>
              </a:rPr>
              <a:t>Localization</a:t>
            </a:r>
            <a:r>
              <a:rPr lang="it-IT" dirty="0">
                <a:sym typeface="Wingdings" pitchFamily="2" charset="2"/>
              </a:rPr>
              <a:t>?</a:t>
            </a:r>
          </a:p>
          <a:p>
            <a:r>
              <a:rPr lang="it-IT" dirty="0">
                <a:sym typeface="Wingdings" pitchFamily="2" charset="2"/>
              </a:rPr>
              <a:t>WPA2-Enterprise can </a:t>
            </a:r>
            <a:r>
              <a:rPr lang="it-IT" dirty="0" err="1">
                <a:sym typeface="Wingdings" pitchFamily="2" charset="2"/>
              </a:rPr>
              <a:t>sometimes</a:t>
            </a:r>
            <a:r>
              <a:rPr lang="it-IT" dirty="0">
                <a:sym typeface="Wingdings" pitchFamily="2" charset="2"/>
              </a:rPr>
              <a:t> be </a:t>
            </a:r>
            <a:r>
              <a:rPr lang="it-IT" dirty="0" err="1">
                <a:sym typeface="Wingdings" pitchFamily="2" charset="2"/>
              </a:rPr>
              <a:t>worse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than</a:t>
            </a:r>
            <a:r>
              <a:rPr lang="it-IT" dirty="0">
                <a:sym typeface="Wingdings" pitchFamily="2" charset="2"/>
              </a:rPr>
              <a:t> WPA2-Personal </a:t>
            </a:r>
          </a:p>
          <a:p>
            <a:r>
              <a:rPr lang="it-IT" dirty="0">
                <a:sym typeface="Wingdings" pitchFamily="2" charset="2"/>
              </a:rPr>
              <a:t>WPS: </a:t>
            </a:r>
            <a:r>
              <a:rPr lang="it-IT" dirty="0" err="1">
                <a:sym typeface="Wingdings" pitchFamily="2" charset="2"/>
              </a:rPr>
              <a:t>quick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association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but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known</a:t>
            </a:r>
            <a:r>
              <a:rPr lang="it-IT" dirty="0">
                <a:sym typeface="Wingdings" pitchFamily="2" charset="2"/>
              </a:rPr>
              <a:t> to be WEAK</a:t>
            </a:r>
          </a:p>
          <a:p>
            <a:r>
              <a:rPr lang="it-IT" dirty="0" err="1">
                <a:sym typeface="Wingdings" pitchFamily="2" charset="2"/>
              </a:rPr>
              <a:t>Why</a:t>
            </a:r>
            <a:r>
              <a:rPr lang="it-IT" dirty="0">
                <a:sym typeface="Wingdings" pitchFamily="2" charset="2"/>
              </a:rPr>
              <a:t> ARP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still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possible</a:t>
            </a:r>
            <a:r>
              <a:rPr lang="it-IT" dirty="0">
                <a:sym typeface="Wingdings" pitchFamily="2" charset="2"/>
              </a:rPr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0066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BBC325-6810-4429-88C3-4D19574E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5098DD-0EE5-4C93-B383-DE1529F1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New </a:t>
            </a:r>
            <a:r>
              <a:rPr lang="it-IT" dirty="0" err="1"/>
              <a:t>handshake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: </a:t>
            </a:r>
            <a:r>
              <a:rPr lang="it-IT" dirty="0" err="1"/>
              <a:t>pfs</a:t>
            </a:r>
            <a:r>
              <a:rPr lang="it-IT" dirty="0"/>
              <a:t>, no </a:t>
            </a:r>
            <a:r>
              <a:rPr lang="it-IT" dirty="0" err="1"/>
              <a:t>rainbow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WPA3-SAE (</a:t>
            </a:r>
            <a:r>
              <a:rPr lang="it-IT" dirty="0" err="1"/>
              <a:t>dragonfly</a:t>
            </a:r>
            <a:r>
              <a:rPr lang="it-IT" dirty="0"/>
              <a:t> </a:t>
            </a:r>
            <a:r>
              <a:rPr lang="it-IT" dirty="0" err="1"/>
              <a:t>handshake</a:t>
            </a:r>
            <a:r>
              <a:rPr lang="it-IT" dirty="0"/>
              <a:t>, RFC7664)</a:t>
            </a:r>
          </a:p>
          <a:p>
            <a:r>
              <a:rPr lang="it-IT" dirty="0"/>
              <a:t>P2P </a:t>
            </a:r>
            <a:r>
              <a:rPr lang="it-IT" dirty="0" err="1"/>
              <a:t>encryption</a:t>
            </a:r>
            <a:r>
              <a:rPr lang="it-IT" dirty="0"/>
              <a:t> on open </a:t>
            </a:r>
            <a:r>
              <a:rPr lang="it-IT" dirty="0" err="1"/>
              <a:t>wifi</a:t>
            </a:r>
            <a:r>
              <a:rPr lang="it-IT" dirty="0"/>
              <a:t>-s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 enhanced open (OWE </a:t>
            </a:r>
            <a:r>
              <a:rPr lang="it-IT" dirty="0" err="1"/>
              <a:t>Opportunistic</a:t>
            </a:r>
            <a:r>
              <a:rPr lang="it-IT" dirty="0"/>
              <a:t> </a:t>
            </a:r>
            <a:r>
              <a:rPr lang="it-IT" dirty="0" err="1"/>
              <a:t>Wifi</a:t>
            </a:r>
            <a:r>
              <a:rPr lang="it-IT" dirty="0"/>
              <a:t> </a:t>
            </a:r>
            <a:r>
              <a:rPr lang="it-IT" dirty="0" err="1"/>
              <a:t>Encryption</a:t>
            </a:r>
            <a:r>
              <a:rPr lang="it-IT" dirty="0"/>
              <a:t>)</a:t>
            </a:r>
          </a:p>
          <a:p>
            <a:r>
              <a:rPr lang="it-IT" dirty="0"/>
              <a:t>New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modes</a:t>
            </a:r>
            <a:endParaRPr lang="it-IT" dirty="0"/>
          </a:p>
          <a:p>
            <a:r>
              <a:rPr lang="it-IT" dirty="0" err="1"/>
              <a:t>Protected</a:t>
            </a:r>
            <a:r>
              <a:rPr lang="it-IT" dirty="0"/>
              <a:t> management frames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E607841-7C44-41F9-89B6-2AD69BE0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614CDB-AF86-441D-BE56-72647464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955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6D4F-7C1E-46DF-A728-04B5769D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FD1A-6CA5-42C3-9505-D3CD4645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5AF8C-3CEB-4875-A1C1-6C5E32B8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77513-7FB4-4ACB-A747-9DFCA3C8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70658" name="Picture 2" descr="PDF] Dragonblood: Analyzing the Dragonfly Handshake of WPA3 and EAP-pwd |  Semantic Scholar">
            <a:extLst>
              <a:ext uri="{FF2B5EF4-FFF2-40B4-BE49-F238E27FC236}">
                <a16:creationId xmlns:a16="http://schemas.microsoft.com/office/drawing/2014/main" id="{652EC1C6-F2F8-4A3F-AAA9-A31B3CC2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6400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412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: Wired &amp; Wireless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MITM </a:t>
            </a:r>
            <a:r>
              <a:rPr lang="it-IT" dirty="0" err="1"/>
              <a:t>attacks</a:t>
            </a:r>
            <a:endParaRPr lang="it-IT" dirty="0"/>
          </a:p>
          <a:p>
            <a:pPr lvl="1"/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,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stealing</a:t>
            </a:r>
            <a:r>
              <a:rPr lang="it-IT" dirty="0"/>
              <a:t> (Wired, and </a:t>
            </a:r>
            <a:r>
              <a:rPr lang="it-IT" dirty="0" err="1"/>
              <a:t>sometimes</a:t>
            </a:r>
            <a:r>
              <a:rPr lang="it-IT" dirty="0"/>
              <a:t> Wireless </a:t>
            </a:r>
            <a:r>
              <a:rPr lang="it-IT" dirty="0" err="1"/>
              <a:t>open+wep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ARP </a:t>
            </a:r>
            <a:r>
              <a:rPr lang="it-IT" dirty="0">
                <a:sym typeface="Wingdings" pitchFamily="2" charset="2"/>
              </a:rPr>
              <a:t> IP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DHCP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Broadcast </a:t>
            </a:r>
            <a:r>
              <a:rPr lang="it-IT" dirty="0" err="1">
                <a:sym typeface="Wingdings" pitchFamily="2" charset="2"/>
              </a:rPr>
              <a:t>attacks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endParaRPr lang="it-IT" dirty="0">
              <a:sym typeface="Wingdings" pitchFamily="2" charset="2"/>
            </a:endParaRPr>
          </a:p>
          <a:p>
            <a:r>
              <a:rPr lang="it-IT" dirty="0">
                <a:sym typeface="Wingdings" pitchFamily="2" charset="2"/>
              </a:rPr>
              <a:t>Wireless</a:t>
            </a:r>
          </a:p>
          <a:p>
            <a:pPr lvl="1"/>
            <a:r>
              <a:rPr lang="it-IT" dirty="0">
                <a:sym typeface="Wingdings" pitchFamily="2" charset="2"/>
              </a:rPr>
              <a:t>Open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, WEP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 : </a:t>
            </a:r>
            <a:r>
              <a:rPr lang="it-IT" dirty="0" err="1">
                <a:sym typeface="Wingdings" pitchFamily="2" charset="2"/>
              </a:rPr>
              <a:t>virtually</a:t>
            </a:r>
            <a:r>
              <a:rPr lang="it-IT" dirty="0">
                <a:sym typeface="Wingdings" pitchFamily="2" charset="2"/>
              </a:rPr>
              <a:t> an Ethernet domain with an </a:t>
            </a:r>
            <a:r>
              <a:rPr lang="it-IT" dirty="0" err="1">
                <a:sym typeface="Wingdings" pitchFamily="2" charset="2"/>
              </a:rPr>
              <a:t>hub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>
                <a:sym typeface="Wingdings" pitchFamily="2" charset="2"/>
              </a:rPr>
              <a:t>WPA &amp; WPA2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: private </a:t>
            </a:r>
            <a:r>
              <a:rPr lang="it-IT" dirty="0" err="1">
                <a:sym typeface="Wingdings" pitchFamily="2" charset="2"/>
              </a:rPr>
              <a:t>unicast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possibility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user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isolation</a:t>
            </a:r>
            <a:endParaRPr lang="it-IT" dirty="0">
              <a:sym typeface="Wingdings" pitchFamily="2" charset="2"/>
            </a:endParaRPr>
          </a:p>
          <a:p>
            <a:pPr lvl="1">
              <a:buNone/>
            </a:pPr>
            <a:endParaRPr lang="it-IT" dirty="0">
              <a:sym typeface="Wingdings" pitchFamily="2" charset="2"/>
            </a:endParaRPr>
          </a:p>
          <a:p>
            <a:pPr lvl="1"/>
            <a:endParaRPr lang="it-IT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775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228600"/>
            <a:ext cx="8251825" cy="1143000"/>
          </a:xfrm>
        </p:spPr>
        <p:txBody>
          <a:bodyPr>
            <a:normAutofit/>
          </a:bodyPr>
          <a:lstStyle/>
          <a:p>
            <a:r>
              <a:rPr lang="en-US" sz="3600"/>
              <a:t>Where is the link layer implemented?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22463" y="1466851"/>
            <a:ext cx="4075112" cy="4659313"/>
          </a:xfrm>
        </p:spPr>
        <p:txBody>
          <a:bodyPr/>
          <a:lstStyle/>
          <a:p>
            <a:r>
              <a:rPr lang="en-US" sz="2400" dirty="0"/>
              <a:t>in each and every host</a:t>
            </a:r>
          </a:p>
          <a:p>
            <a:r>
              <a:rPr lang="en-US" sz="2400" dirty="0"/>
              <a:t>link layer implemented in “adaptor” (aka </a:t>
            </a:r>
            <a:r>
              <a:rPr lang="en-US" sz="2400" i="1" dirty="0">
                <a:solidFill>
                  <a:srgbClr val="FF0000"/>
                </a:solidFill>
              </a:rPr>
              <a:t>network interface card</a:t>
            </a:r>
            <a:r>
              <a:rPr lang="en-US" sz="2400" dirty="0"/>
              <a:t> NIC)</a:t>
            </a:r>
          </a:p>
          <a:p>
            <a:pPr lvl="1"/>
            <a:r>
              <a:rPr lang="en-US" sz="2000" dirty="0"/>
              <a:t>Ethernet card, PCMCIA card, 802.11 card</a:t>
            </a:r>
          </a:p>
          <a:p>
            <a:pPr lvl="1"/>
            <a:r>
              <a:rPr lang="en-US" sz="2000" dirty="0"/>
              <a:t>implements link, physical layer</a:t>
            </a:r>
          </a:p>
          <a:p>
            <a:r>
              <a:rPr lang="en-US" sz="2400" dirty="0"/>
              <a:t>attaches into host’s system buses</a:t>
            </a:r>
          </a:p>
          <a:p>
            <a:r>
              <a:rPr lang="en-US" sz="2400" dirty="0"/>
              <a:t>combination of hardware, software, firmware</a:t>
            </a:r>
          </a:p>
          <a:p>
            <a:pPr lvl="1"/>
            <a:endParaRPr lang="en-US" sz="2000" dirty="0"/>
          </a:p>
        </p:txBody>
      </p:sp>
      <p:sp>
        <p:nvSpPr>
          <p:cNvPr id="49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0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89F855E6-B170-48D8-B0A8-2C9F0E5BF05A}" type="slidenum">
              <a:rPr lang="en-US"/>
              <a:pPr/>
              <a:t>8</a:t>
            </a:fld>
            <a:endParaRPr lang="en-US"/>
          </a:p>
        </p:txBody>
      </p:sp>
      <p:sp>
        <p:nvSpPr>
          <p:cNvPr id="306218" name="Rectangle 42"/>
          <p:cNvSpPr>
            <a:spLocks noChangeArrowheads="1"/>
          </p:cNvSpPr>
          <p:nvPr/>
        </p:nvSpPr>
        <p:spPr bwMode="auto">
          <a:xfrm>
            <a:off x="7653339" y="2614614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0" name="Rectangle 44"/>
          <p:cNvSpPr>
            <a:spLocks noChangeArrowheads="1"/>
          </p:cNvSpPr>
          <p:nvPr/>
        </p:nvSpPr>
        <p:spPr bwMode="auto">
          <a:xfrm>
            <a:off x="8102600" y="4552951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1" name="Rectangle 45"/>
          <p:cNvSpPr>
            <a:spLocks noChangeArrowheads="1"/>
          </p:cNvSpPr>
          <p:nvPr/>
        </p:nvSpPr>
        <p:spPr bwMode="auto">
          <a:xfrm>
            <a:off x="8102601" y="396557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306222" name="Text Box 46"/>
          <p:cNvSpPr txBox="1">
            <a:spLocks noChangeArrowheads="1"/>
          </p:cNvSpPr>
          <p:nvPr/>
        </p:nvSpPr>
        <p:spPr bwMode="auto">
          <a:xfrm>
            <a:off x="7904506" y="4562476"/>
            <a:ext cx="1045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>
                <a:latin typeface="Arial" charset="0"/>
              </a:rPr>
              <a:t>physical</a:t>
            </a:r>
          </a:p>
          <a:p>
            <a:pPr algn="ctr" eaLnBrk="1" hangingPunct="1"/>
            <a:r>
              <a:rPr lang="en-US" sz="1200">
                <a:latin typeface="Arial" charset="0"/>
              </a:rPr>
              <a:t>transmission</a:t>
            </a:r>
          </a:p>
        </p:txBody>
      </p:sp>
      <p:sp>
        <p:nvSpPr>
          <p:cNvPr id="306223" name="Freeform 47"/>
          <p:cNvSpPr>
            <a:spLocks/>
          </p:cNvSpPr>
          <p:nvPr/>
        </p:nvSpPr>
        <p:spPr bwMode="auto">
          <a:xfrm>
            <a:off x="8154989" y="3484564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30 h 478"/>
              <a:gd name="T4" fmla="*/ 361 w 361"/>
              <a:gd name="T5" fmla="*/ 230 h 478"/>
              <a:gd name="T6" fmla="*/ 359 w 361"/>
              <a:gd name="T7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4" name="Line 48"/>
          <p:cNvSpPr>
            <a:spLocks noChangeShapeType="1"/>
          </p:cNvSpPr>
          <p:nvPr/>
        </p:nvSpPr>
        <p:spPr bwMode="auto">
          <a:xfrm>
            <a:off x="8020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5" name="Line 49"/>
          <p:cNvSpPr>
            <a:spLocks noChangeShapeType="1"/>
          </p:cNvSpPr>
          <p:nvPr/>
        </p:nvSpPr>
        <p:spPr bwMode="auto">
          <a:xfrm flipV="1">
            <a:off x="8415338" y="3665539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6" name="Rectangle 50"/>
          <p:cNvSpPr>
            <a:spLocks noChangeArrowheads="1"/>
          </p:cNvSpPr>
          <p:nvPr/>
        </p:nvSpPr>
        <p:spPr bwMode="auto">
          <a:xfrm>
            <a:off x="7908926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cpu</a:t>
            </a:r>
          </a:p>
        </p:txBody>
      </p:sp>
      <p:sp>
        <p:nvSpPr>
          <p:cNvPr id="306227" name="Rectangle 51"/>
          <p:cNvSpPr>
            <a:spLocks noChangeArrowheads="1"/>
          </p:cNvSpPr>
          <p:nvPr/>
        </p:nvSpPr>
        <p:spPr bwMode="auto">
          <a:xfrm>
            <a:off x="8728076" y="296862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memory</a:t>
            </a:r>
          </a:p>
        </p:txBody>
      </p:sp>
      <p:sp>
        <p:nvSpPr>
          <p:cNvPr id="306228" name="Line 52"/>
          <p:cNvSpPr>
            <a:spLocks noChangeShapeType="1"/>
          </p:cNvSpPr>
          <p:nvPr/>
        </p:nvSpPr>
        <p:spPr bwMode="auto">
          <a:xfrm flipH="1" flipV="1">
            <a:off x="8212139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9" name="Line 53"/>
          <p:cNvSpPr>
            <a:spLocks noChangeShapeType="1"/>
          </p:cNvSpPr>
          <p:nvPr/>
        </p:nvSpPr>
        <p:spPr bwMode="auto">
          <a:xfrm flipH="1" flipV="1">
            <a:off x="9085264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0" name="Text Box 54"/>
          <p:cNvSpPr txBox="1">
            <a:spLocks noChangeArrowheads="1"/>
          </p:cNvSpPr>
          <p:nvPr/>
        </p:nvSpPr>
        <p:spPr bwMode="auto">
          <a:xfrm>
            <a:off x="9532939" y="3786189"/>
            <a:ext cx="8867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</a:t>
            </a:r>
          </a:p>
          <a:p>
            <a:pPr eaLnBrk="1" hangingPunct="1"/>
            <a:r>
              <a:rPr lang="en-US" sz="1200">
                <a:latin typeface="Arial" charset="0"/>
              </a:rPr>
              <a:t>bus </a:t>
            </a:r>
          </a:p>
          <a:p>
            <a:pPr eaLnBrk="1" hangingPunct="1"/>
            <a:r>
              <a:rPr lang="en-US" sz="1200">
                <a:latin typeface="Arial" charset="0"/>
              </a:rPr>
              <a:t>(e.g., PCI)</a:t>
            </a:r>
          </a:p>
        </p:txBody>
      </p:sp>
      <p:sp>
        <p:nvSpPr>
          <p:cNvPr id="306231" name="Line 55"/>
          <p:cNvSpPr>
            <a:spLocks noChangeShapeType="1"/>
          </p:cNvSpPr>
          <p:nvPr/>
        </p:nvSpPr>
        <p:spPr bwMode="auto">
          <a:xfrm flipH="1">
            <a:off x="8415338" y="4273551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2" name="Line 56"/>
          <p:cNvSpPr>
            <a:spLocks noChangeShapeType="1"/>
          </p:cNvSpPr>
          <p:nvPr/>
        </p:nvSpPr>
        <p:spPr bwMode="auto">
          <a:xfrm>
            <a:off x="8413750" y="4806951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3" name="Line 57"/>
          <p:cNvSpPr>
            <a:spLocks noChangeShapeType="1"/>
          </p:cNvSpPr>
          <p:nvPr/>
        </p:nvSpPr>
        <p:spPr bwMode="auto">
          <a:xfrm flipH="1" flipV="1">
            <a:off x="9210675" y="3662364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4" name="Text Box 58"/>
          <p:cNvSpPr txBox="1">
            <a:spLocks noChangeArrowheads="1"/>
          </p:cNvSpPr>
          <p:nvPr/>
        </p:nvSpPr>
        <p:spPr bwMode="auto">
          <a:xfrm>
            <a:off x="8820151" y="5356225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network adapter</a:t>
            </a:r>
          </a:p>
          <a:p>
            <a:pPr eaLnBrk="1" hangingPunct="1"/>
            <a:r>
              <a:rPr lang="en-US" sz="1200">
                <a:latin typeface="Arial" charset="0"/>
              </a:rPr>
              <a:t>card</a:t>
            </a:r>
          </a:p>
        </p:txBody>
      </p:sp>
      <p:sp>
        <p:nvSpPr>
          <p:cNvPr id="306235" name="Line 59"/>
          <p:cNvSpPr>
            <a:spLocks noChangeShapeType="1"/>
          </p:cNvSpPr>
          <p:nvPr/>
        </p:nvSpPr>
        <p:spPr bwMode="auto">
          <a:xfrm flipH="1" flipV="1">
            <a:off x="9028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6" name="Text Box 60"/>
          <p:cNvSpPr txBox="1">
            <a:spLocks noChangeArrowheads="1"/>
          </p:cNvSpPr>
          <p:nvPr/>
        </p:nvSpPr>
        <p:spPr bwMode="auto">
          <a:xfrm>
            <a:off x="8413751" y="2287589"/>
            <a:ext cx="11985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schematic</a:t>
            </a:r>
          </a:p>
        </p:txBody>
      </p:sp>
      <p:sp>
        <p:nvSpPr>
          <p:cNvPr id="306219" name="Rectangle 43"/>
          <p:cNvSpPr>
            <a:spLocks noChangeArrowheads="1"/>
          </p:cNvSpPr>
          <p:nvPr/>
        </p:nvSpPr>
        <p:spPr bwMode="auto">
          <a:xfrm>
            <a:off x="7875588" y="3854451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06260" name="Group 84"/>
          <p:cNvGrpSpPr>
            <a:grpSpLocks/>
          </p:cNvGrpSpPr>
          <p:nvPr/>
        </p:nvGrpSpPr>
        <p:grpSpPr bwMode="auto">
          <a:xfrm>
            <a:off x="6611939" y="2743200"/>
            <a:ext cx="1470025" cy="2065338"/>
            <a:chOff x="2689" y="1728"/>
            <a:chExt cx="926" cy="1301"/>
          </a:xfrm>
        </p:grpSpPr>
        <p:sp>
          <p:nvSpPr>
            <p:cNvPr id="306238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39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0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1" name="Text Box 65"/>
            <p:cNvSpPr txBox="1">
              <a:spLocks noChangeArrowheads="1"/>
            </p:cNvSpPr>
            <p:nvPr/>
          </p:nvSpPr>
          <p:spPr bwMode="auto">
            <a:xfrm>
              <a:off x="2689" y="1728"/>
              <a:ext cx="5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>
                  <a:latin typeface="Arial" charset="0"/>
                </a:rPr>
                <a:t>application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transport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network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</p:txBody>
        </p:sp>
        <p:sp>
          <p:nvSpPr>
            <p:cNvPr id="306242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3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4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5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6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7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8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9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0" name="Text Box 74"/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physical</a:t>
              </a:r>
            </a:p>
          </p:txBody>
        </p:sp>
        <p:sp>
          <p:nvSpPr>
            <p:cNvPr id="306251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2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3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4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5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6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7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8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9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306261" name="Object 85"/>
          <p:cNvGraphicFramePr>
            <a:graphicFrameLocks noChangeAspect="1"/>
          </p:cNvGraphicFramePr>
          <p:nvPr/>
        </p:nvGraphicFramePr>
        <p:xfrm>
          <a:off x="8991600" y="1854200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5000" imgH="1085760" progId="MS_ClipArt_Gallery.2">
                  <p:embed/>
                </p:oleObj>
              </mc:Choice>
              <mc:Fallback>
                <p:oleObj name="Clip" r:id="rId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1600" y="1854200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6262" name="Picture 8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1" y="5173663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263" name="Picture 8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5453064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20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Adaptors Communicating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49451" y="4275138"/>
            <a:ext cx="4067175" cy="1935162"/>
          </a:xfrm>
        </p:spPr>
        <p:txBody>
          <a:bodyPr/>
          <a:lstStyle/>
          <a:p>
            <a:r>
              <a:rPr lang="en-US" sz="2400"/>
              <a:t>sending side:</a:t>
            </a:r>
          </a:p>
          <a:p>
            <a:pPr lvl="1"/>
            <a:r>
              <a:rPr lang="en-US" sz="2000"/>
              <a:t>encapsulates datagram in frame</a:t>
            </a:r>
          </a:p>
          <a:p>
            <a:pPr lvl="1"/>
            <a:r>
              <a:rPr lang="en-US" sz="2000"/>
              <a:t>adds error checking bits, rdt, flow control, etc.</a:t>
            </a:r>
          </a:p>
        </p:txBody>
      </p:sp>
      <p:sp>
        <p:nvSpPr>
          <p:cNvPr id="670724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032500" y="4273551"/>
            <a:ext cx="4090988" cy="1851025"/>
          </a:xfrm>
        </p:spPr>
        <p:txBody>
          <a:bodyPr/>
          <a:lstStyle/>
          <a:p>
            <a:r>
              <a:rPr lang="en-US" sz="2400"/>
              <a:t>receiving side</a:t>
            </a:r>
          </a:p>
          <a:p>
            <a:pPr lvl="1"/>
            <a:r>
              <a:rPr lang="en-US" sz="2000"/>
              <a:t>looks for errors, rdt, flow control, etc</a:t>
            </a:r>
          </a:p>
          <a:p>
            <a:pPr lvl="1"/>
            <a:r>
              <a:rPr lang="en-US" sz="2000"/>
              <a:t>extracts datagram, passes to upper layer at receiving side</a:t>
            </a:r>
          </a:p>
          <a:p>
            <a:endParaRPr lang="en-US" sz="2400"/>
          </a:p>
        </p:txBody>
      </p:sp>
      <p:sp>
        <p:nvSpPr>
          <p:cNvPr id="4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4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AB694374-7D39-4DC4-A699-EB1B34510C94}" type="slidenum">
              <a:rPr lang="en-US"/>
              <a:pPr/>
              <a:t>9</a:t>
            </a:fld>
            <a:endParaRPr lang="en-US"/>
          </a:p>
        </p:txBody>
      </p:sp>
      <p:sp>
        <p:nvSpPr>
          <p:cNvPr id="670747" name="Rectangle 27"/>
          <p:cNvSpPr>
            <a:spLocks noChangeArrowheads="1"/>
          </p:cNvSpPr>
          <p:nvPr/>
        </p:nvSpPr>
        <p:spPr bwMode="auto">
          <a:xfrm>
            <a:off x="5637214" y="3394076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8" name="Rectangle 28"/>
          <p:cNvSpPr>
            <a:spLocks noChangeArrowheads="1"/>
          </p:cNvSpPr>
          <p:nvPr/>
        </p:nvSpPr>
        <p:spPr bwMode="auto">
          <a:xfrm>
            <a:off x="3481389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9" name="Line 29"/>
          <p:cNvSpPr>
            <a:spLocks noChangeShapeType="1"/>
          </p:cNvSpPr>
          <p:nvPr/>
        </p:nvSpPr>
        <p:spPr bwMode="auto">
          <a:xfrm>
            <a:off x="3576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0" name="Rectangle 30"/>
          <p:cNvSpPr>
            <a:spLocks noChangeArrowheads="1"/>
          </p:cNvSpPr>
          <p:nvPr/>
        </p:nvSpPr>
        <p:spPr bwMode="auto">
          <a:xfrm>
            <a:off x="3717925" y="221297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1" name="Rectangle 31"/>
          <p:cNvSpPr>
            <a:spLocks noChangeArrowheads="1"/>
          </p:cNvSpPr>
          <p:nvPr/>
        </p:nvSpPr>
        <p:spPr bwMode="auto">
          <a:xfrm>
            <a:off x="3959225" y="2773364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2" name="Rectangle 32"/>
          <p:cNvSpPr>
            <a:spLocks noChangeArrowheads="1"/>
          </p:cNvSpPr>
          <p:nvPr/>
        </p:nvSpPr>
        <p:spPr bwMode="auto">
          <a:xfrm>
            <a:off x="3959226" y="23018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53" name="Line 33"/>
          <p:cNvSpPr>
            <a:spLocks noChangeShapeType="1"/>
          </p:cNvSpPr>
          <p:nvPr/>
        </p:nvSpPr>
        <p:spPr bwMode="auto">
          <a:xfrm>
            <a:off x="3870326" y="205581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4" name="Line 34"/>
          <p:cNvSpPr>
            <a:spLocks noChangeShapeType="1"/>
          </p:cNvSpPr>
          <p:nvPr/>
        </p:nvSpPr>
        <p:spPr bwMode="auto">
          <a:xfrm flipV="1">
            <a:off x="4287838" y="206216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5" name="Rectangle 35"/>
          <p:cNvSpPr>
            <a:spLocks noChangeArrowheads="1"/>
          </p:cNvSpPr>
          <p:nvPr/>
        </p:nvSpPr>
        <p:spPr bwMode="auto">
          <a:xfrm>
            <a:off x="3752851" y="15017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6" name="Rectangle 36"/>
          <p:cNvSpPr>
            <a:spLocks noChangeArrowheads="1"/>
          </p:cNvSpPr>
          <p:nvPr/>
        </p:nvSpPr>
        <p:spPr bwMode="auto">
          <a:xfrm>
            <a:off x="4619626" y="150336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7" name="Line 37"/>
          <p:cNvSpPr>
            <a:spLocks noChangeShapeType="1"/>
          </p:cNvSpPr>
          <p:nvPr/>
        </p:nvSpPr>
        <p:spPr bwMode="auto">
          <a:xfrm flipH="1" flipV="1">
            <a:off x="4075114" y="1917701"/>
            <a:ext cx="1587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8" name="Line 38"/>
          <p:cNvSpPr>
            <a:spLocks noChangeShapeType="1"/>
          </p:cNvSpPr>
          <p:nvPr/>
        </p:nvSpPr>
        <p:spPr bwMode="auto">
          <a:xfrm flipH="1" flipV="1">
            <a:off x="4999038" y="192087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9" name="Rectangle 39"/>
          <p:cNvSpPr>
            <a:spLocks noChangeArrowheads="1"/>
          </p:cNvSpPr>
          <p:nvPr/>
        </p:nvSpPr>
        <p:spPr bwMode="auto">
          <a:xfrm>
            <a:off x="7356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0" name="Rectangle 40"/>
          <p:cNvSpPr>
            <a:spLocks noChangeArrowheads="1"/>
          </p:cNvSpPr>
          <p:nvPr/>
        </p:nvSpPr>
        <p:spPr bwMode="auto">
          <a:xfrm>
            <a:off x="7593013" y="223202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1" name="Rectangle 41"/>
          <p:cNvSpPr>
            <a:spLocks noChangeArrowheads="1"/>
          </p:cNvSpPr>
          <p:nvPr/>
        </p:nvSpPr>
        <p:spPr bwMode="auto">
          <a:xfrm>
            <a:off x="7834313" y="2792414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2" name="Rectangle 42"/>
          <p:cNvSpPr>
            <a:spLocks noChangeArrowheads="1"/>
          </p:cNvSpPr>
          <p:nvPr/>
        </p:nvSpPr>
        <p:spPr bwMode="auto">
          <a:xfrm>
            <a:off x="7834314" y="23209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63" name="Line 43"/>
          <p:cNvSpPr>
            <a:spLocks noChangeShapeType="1"/>
          </p:cNvSpPr>
          <p:nvPr/>
        </p:nvSpPr>
        <p:spPr bwMode="auto">
          <a:xfrm>
            <a:off x="7745414" y="207486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4" name="Line 44"/>
          <p:cNvSpPr>
            <a:spLocks noChangeShapeType="1"/>
          </p:cNvSpPr>
          <p:nvPr/>
        </p:nvSpPr>
        <p:spPr bwMode="auto">
          <a:xfrm flipV="1">
            <a:off x="8162925" y="208121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5" name="Rectangle 45"/>
          <p:cNvSpPr>
            <a:spLocks noChangeArrowheads="1"/>
          </p:cNvSpPr>
          <p:nvPr/>
        </p:nvSpPr>
        <p:spPr bwMode="auto">
          <a:xfrm>
            <a:off x="7627939" y="15208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6" name="Rectangle 46"/>
          <p:cNvSpPr>
            <a:spLocks noChangeArrowheads="1"/>
          </p:cNvSpPr>
          <p:nvPr/>
        </p:nvSpPr>
        <p:spPr bwMode="auto">
          <a:xfrm>
            <a:off x="8494714" y="152241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7" name="Line 47"/>
          <p:cNvSpPr>
            <a:spLocks noChangeShapeType="1"/>
          </p:cNvSpPr>
          <p:nvPr/>
        </p:nvSpPr>
        <p:spPr bwMode="auto">
          <a:xfrm flipH="1" flipV="1">
            <a:off x="7950200" y="1936751"/>
            <a:ext cx="1588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8" name="Line 48"/>
          <p:cNvSpPr>
            <a:spLocks noChangeShapeType="1"/>
          </p:cNvSpPr>
          <p:nvPr/>
        </p:nvSpPr>
        <p:spPr bwMode="auto">
          <a:xfrm flipH="1" flipV="1">
            <a:off x="8874125" y="193992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9" name="Text Box 49"/>
          <p:cNvSpPr txBox="1">
            <a:spLocks noChangeArrowheads="1"/>
          </p:cNvSpPr>
          <p:nvPr/>
        </p:nvSpPr>
        <p:spPr bwMode="auto">
          <a:xfrm>
            <a:off x="3459164" y="3059113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sending host</a:t>
            </a:r>
          </a:p>
        </p:txBody>
      </p:sp>
      <p:sp>
        <p:nvSpPr>
          <p:cNvPr id="670770" name="Text Box 50"/>
          <p:cNvSpPr txBox="1">
            <a:spLocks noChangeArrowheads="1"/>
          </p:cNvSpPr>
          <p:nvPr/>
        </p:nvSpPr>
        <p:spPr bwMode="auto">
          <a:xfrm>
            <a:off x="7251701" y="3057525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receiving host</a:t>
            </a:r>
          </a:p>
        </p:txBody>
      </p:sp>
      <p:sp>
        <p:nvSpPr>
          <p:cNvPr id="670771" name="Rectangle 51"/>
          <p:cNvSpPr>
            <a:spLocks noChangeArrowheads="1"/>
          </p:cNvSpPr>
          <p:nvPr/>
        </p:nvSpPr>
        <p:spPr bwMode="auto">
          <a:xfrm>
            <a:off x="3036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2" name="Text Box 52"/>
          <p:cNvSpPr txBox="1">
            <a:spLocks noChangeArrowheads="1"/>
          </p:cNvSpPr>
          <p:nvPr/>
        </p:nvSpPr>
        <p:spPr bwMode="auto">
          <a:xfrm>
            <a:off x="3000375" y="1922464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3" name="Line 53"/>
          <p:cNvSpPr>
            <a:spLocks noChangeShapeType="1"/>
          </p:cNvSpPr>
          <p:nvPr/>
        </p:nvSpPr>
        <p:spPr bwMode="auto">
          <a:xfrm>
            <a:off x="7485063" y="1870076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4" name="Rectangle 54"/>
          <p:cNvSpPr>
            <a:spLocks noChangeArrowheads="1"/>
          </p:cNvSpPr>
          <p:nvPr/>
        </p:nvSpPr>
        <p:spPr bwMode="auto">
          <a:xfrm>
            <a:off x="6946901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5" name="Text Box 55"/>
          <p:cNvSpPr txBox="1">
            <a:spLocks noChangeArrowheads="1"/>
          </p:cNvSpPr>
          <p:nvPr/>
        </p:nvSpPr>
        <p:spPr bwMode="auto">
          <a:xfrm>
            <a:off x="6910389" y="1941514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6" name="Freeform 56"/>
          <p:cNvSpPr>
            <a:spLocks/>
          </p:cNvSpPr>
          <p:nvPr/>
        </p:nvSpPr>
        <p:spPr bwMode="auto">
          <a:xfrm>
            <a:off x="4292601" y="2903539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384 h 384"/>
              <a:gd name="T4" fmla="*/ 2597 w 2597"/>
              <a:gd name="T5" fmla="*/ 384 h 384"/>
              <a:gd name="T6" fmla="*/ 2597 w 2597"/>
              <a:gd name="T7" fmla="*/ 1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7" name="Rectangle 57"/>
          <p:cNvSpPr>
            <a:spLocks noChangeArrowheads="1"/>
          </p:cNvSpPr>
          <p:nvPr/>
        </p:nvSpPr>
        <p:spPr bwMode="auto">
          <a:xfrm>
            <a:off x="6205538" y="3419476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8" name="Text Box 58"/>
          <p:cNvSpPr txBox="1">
            <a:spLocks noChangeArrowheads="1"/>
          </p:cNvSpPr>
          <p:nvPr/>
        </p:nvSpPr>
        <p:spPr bwMode="auto">
          <a:xfrm>
            <a:off x="6178551" y="3375026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9" name="Line 59"/>
          <p:cNvSpPr>
            <a:spLocks noChangeShapeType="1"/>
          </p:cNvSpPr>
          <p:nvPr/>
        </p:nvSpPr>
        <p:spPr bwMode="auto">
          <a:xfrm>
            <a:off x="7178676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80" name="Text Box 60"/>
          <p:cNvSpPr txBox="1">
            <a:spLocks noChangeArrowheads="1"/>
          </p:cNvSpPr>
          <p:nvPr/>
        </p:nvSpPr>
        <p:spPr bwMode="auto">
          <a:xfrm>
            <a:off x="3768725" y="3668713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frame</a:t>
            </a:r>
          </a:p>
        </p:txBody>
      </p:sp>
      <p:sp>
        <p:nvSpPr>
          <p:cNvPr id="670781" name="Line 61"/>
          <p:cNvSpPr>
            <a:spLocks noChangeShapeType="1"/>
          </p:cNvSpPr>
          <p:nvPr/>
        </p:nvSpPr>
        <p:spPr bwMode="auto">
          <a:xfrm flipV="1">
            <a:off x="4397375" y="3575051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5448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3361</Words>
  <Application>Microsoft Office PowerPoint</Application>
  <PresentationFormat>Widescreen</PresentationFormat>
  <Paragraphs>849</Paragraphs>
  <Slides>77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Verdana</vt:lpstr>
      <vt:lpstr>Wingdings</vt:lpstr>
      <vt:lpstr>ZapfDingbats</vt:lpstr>
      <vt:lpstr>Tema di Office</vt:lpstr>
      <vt:lpstr>Clip</vt:lpstr>
      <vt:lpstr>Link Layer SECURITY</vt:lpstr>
      <vt:lpstr>How Layer 2 links work: recap</vt:lpstr>
      <vt:lpstr>Protocol stacks</vt:lpstr>
      <vt:lpstr>Embedding – Envelope layers</vt:lpstr>
      <vt:lpstr>Link Layer: Introduction</vt:lpstr>
      <vt:lpstr>Link layer: context</vt:lpstr>
      <vt:lpstr>Link Layer Services</vt:lpstr>
      <vt:lpstr>Where is the link layer implemented?</vt:lpstr>
      <vt:lpstr>Adaptors Communicating</vt:lpstr>
      <vt:lpstr>LINK TYPES</vt:lpstr>
      <vt:lpstr>ETHERNET FRAME STRUCTURE</vt:lpstr>
      <vt:lpstr>MAC Addresses vs IP addresses</vt:lpstr>
      <vt:lpstr>PowerPoint Presentation</vt:lpstr>
      <vt:lpstr>ARP: Address Resolution Protocol</vt:lpstr>
      <vt:lpstr>Routing between two LANs</vt:lpstr>
      <vt:lpstr>PowerPoint Presentation</vt:lpstr>
      <vt:lpstr>General L2 security issues</vt:lpstr>
      <vt:lpstr>ARP Poisoning in LAN</vt:lpstr>
      <vt:lpstr>ARP poisoning in LAN</vt:lpstr>
      <vt:lpstr>Half mitm</vt:lpstr>
      <vt:lpstr>Accidental IP Conflict</vt:lpstr>
      <vt:lpstr>Countermeasures </vt:lpstr>
      <vt:lpstr>DHCP: Dynamic Host Configuration Protocol</vt:lpstr>
      <vt:lpstr>PowerPoint Presentation</vt:lpstr>
      <vt:lpstr>Local to remote attacks (1) DHCP spoofing</vt:lpstr>
      <vt:lpstr>Local to remote attacks (1) DHCP spoofing - countermeasures</vt:lpstr>
      <vt:lpstr>Reflection attacks with broadcast</vt:lpstr>
      <vt:lpstr>COUNTERMEASURES</vt:lpstr>
      <vt:lpstr>Other Local MITM Attacks DNS spoofing</vt:lpstr>
      <vt:lpstr>Local attacks DNS spoofing - countermeasures</vt:lpstr>
      <vt:lpstr>MISC: DNS rebinding</vt:lpstr>
      <vt:lpstr>Local to remote attacks (2) ICMP redirect</vt:lpstr>
      <vt:lpstr>Specific 802.3 (Ethernet) security issues</vt:lpstr>
      <vt:lpstr>Hubs</vt:lpstr>
      <vt:lpstr>Switches</vt:lpstr>
      <vt:lpstr>Example</vt:lpstr>
      <vt:lpstr>Switch example</vt:lpstr>
      <vt:lpstr>Port Stealing: example</vt:lpstr>
      <vt:lpstr>MAC Spoofing / Flooding</vt:lpstr>
      <vt:lpstr>Others under-the-hood protocols</vt:lpstr>
      <vt:lpstr>Specific 802.11 (Wi-Fi) security issues</vt:lpstr>
      <vt:lpstr>802.11: the actors</vt:lpstr>
      <vt:lpstr>NIC Wifi modes</vt:lpstr>
      <vt:lpstr>802.11: BSS &amp; ESS</vt:lpstr>
      <vt:lpstr>802.11 frame: Addressing</vt:lpstr>
      <vt:lpstr>PowerPoint Presentation</vt:lpstr>
      <vt:lpstr>PowerPoint Presentation</vt:lpstr>
      <vt:lpstr>Channel allocation</vt:lpstr>
      <vt:lpstr>PowerPoint Presentation</vt:lpstr>
      <vt:lpstr>Wifi 802.11 security levels</vt:lpstr>
      <vt:lpstr>WLAN open</vt:lpstr>
      <vt:lpstr>Rogue ESSIDs</vt:lpstr>
      <vt:lpstr>PowerPoint Presentation</vt:lpstr>
      <vt:lpstr>Captive portals</vt:lpstr>
      <vt:lpstr>WLAN WEP</vt:lpstr>
      <vt:lpstr>Wep Frame Format</vt:lpstr>
      <vt:lpstr>WEP Authentication (open)</vt:lpstr>
      <vt:lpstr>WEP Shared key authentication</vt:lpstr>
      <vt:lpstr>WEP weaknesses</vt:lpstr>
      <vt:lpstr>WPA: TKIP encryption scheme </vt:lpstr>
      <vt:lpstr>WPA Personal</vt:lpstr>
      <vt:lpstr>PowerPoint Presentation</vt:lpstr>
      <vt:lpstr>Key hierarchy</vt:lpstr>
      <vt:lpstr>WPA Authorization process</vt:lpstr>
      <vt:lpstr>WPA-Personal</vt:lpstr>
      <vt:lpstr>WPA Enterprise </vt:lpstr>
      <vt:lpstr>802.1x Authentication steps</vt:lpstr>
      <vt:lpstr>Step 1: pre-auth</vt:lpstr>
      <vt:lpstr>Step 2: Authentication</vt:lpstr>
      <vt:lpstr>Role of the RADIUS server</vt:lpstr>
      <vt:lpstr>Proof of concept: the Eduroam network</vt:lpstr>
      <vt:lpstr>PROs and CONs of a WPAx-Enterprise</vt:lpstr>
      <vt:lpstr>CVE-2012-4366 </vt:lpstr>
      <vt:lpstr>Other Things to know</vt:lpstr>
      <vt:lpstr>WPA3</vt:lpstr>
      <vt:lpstr>PowerPoint Presentation</vt:lpstr>
      <vt:lpstr>Summary: Wired &amp; Wireless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>Jim Kurose and Keith Ross</dc:creator>
  <cp:lastModifiedBy>Giovambattista Ianni</cp:lastModifiedBy>
  <cp:revision>353</cp:revision>
  <cp:lastPrinted>2000-10-23T11:49:35Z</cp:lastPrinted>
  <dcterms:created xsi:type="dcterms:W3CDTF">1999-10-08T19:08:27Z</dcterms:created>
  <dcterms:modified xsi:type="dcterms:W3CDTF">2025-03-26T13:55:26Z</dcterms:modified>
</cp:coreProperties>
</file>